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59" r:id="rId3"/>
    <p:sldId id="260" r:id="rId4"/>
    <p:sldId id="261" r:id="rId5"/>
    <p:sldId id="262" r:id="rId6"/>
    <p:sldId id="280" r:id="rId7"/>
    <p:sldId id="263" r:id="rId8"/>
    <p:sldId id="281" r:id="rId9"/>
    <p:sldId id="279" r:id="rId10"/>
    <p:sldId id="282" r:id="rId11"/>
    <p:sldId id="283" r:id="rId12"/>
    <p:sldId id="284" r:id="rId13"/>
    <p:sldId id="285" r:id="rId14"/>
    <p:sldId id="289" r:id="rId15"/>
    <p:sldId id="270" r:id="rId16"/>
    <p:sldId id="286" r:id="rId17"/>
    <p:sldId id="274" r:id="rId18"/>
    <p:sldId id="287" r:id="rId19"/>
    <p:sldId id="275" r:id="rId20"/>
    <p:sldId id="276" r:id="rId21"/>
    <p:sldId id="277" r:id="rId22"/>
    <p:sldId id="278" r:id="rId23"/>
    <p:sldId id="28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6" d="100"/>
          <a:sy n="136" d="100"/>
        </p:scale>
        <p:origin x="-74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C10028-1942-7449-B9A2-BA632C610129}" type="datetimeFigureOut">
              <a:rPr lang="en-US" smtClean="0"/>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19B2F-3611-5F4D-A09C-85B437934ED4}" type="slidenum">
              <a:rPr lang="en-US" smtClean="0"/>
              <a:t>‹#›</a:t>
            </a:fld>
            <a:endParaRPr lang="en-US"/>
          </a:p>
        </p:txBody>
      </p:sp>
    </p:spTree>
    <p:extLst>
      <p:ext uri="{BB962C8B-B14F-4D97-AF65-F5344CB8AC3E}">
        <p14:creationId xmlns:p14="http://schemas.microsoft.com/office/powerpoint/2010/main" val="42712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C10028-1942-7449-B9A2-BA632C610129}" type="datetimeFigureOut">
              <a:rPr lang="en-US" smtClean="0"/>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19B2F-3611-5F4D-A09C-85B437934ED4}" type="slidenum">
              <a:rPr lang="en-US" smtClean="0"/>
              <a:t>‹#›</a:t>
            </a:fld>
            <a:endParaRPr lang="en-US"/>
          </a:p>
        </p:txBody>
      </p:sp>
    </p:spTree>
    <p:extLst>
      <p:ext uri="{BB962C8B-B14F-4D97-AF65-F5344CB8AC3E}">
        <p14:creationId xmlns:p14="http://schemas.microsoft.com/office/powerpoint/2010/main" val="150052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C10028-1942-7449-B9A2-BA632C610129}" type="datetimeFigureOut">
              <a:rPr lang="en-US" smtClean="0"/>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19B2F-3611-5F4D-A09C-85B437934ED4}" type="slidenum">
              <a:rPr lang="en-US" smtClean="0"/>
              <a:t>‹#›</a:t>
            </a:fld>
            <a:endParaRPr lang="en-US"/>
          </a:p>
        </p:txBody>
      </p:sp>
    </p:spTree>
    <p:extLst>
      <p:ext uri="{BB962C8B-B14F-4D97-AF65-F5344CB8AC3E}">
        <p14:creationId xmlns:p14="http://schemas.microsoft.com/office/powerpoint/2010/main" val="1158517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C10028-1942-7449-B9A2-BA632C610129}" type="datetimeFigureOut">
              <a:rPr lang="en-US" smtClean="0"/>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19B2F-3611-5F4D-A09C-85B437934ED4}" type="slidenum">
              <a:rPr lang="en-US" smtClean="0"/>
              <a:t>‹#›</a:t>
            </a:fld>
            <a:endParaRPr lang="en-US"/>
          </a:p>
        </p:txBody>
      </p:sp>
    </p:spTree>
    <p:extLst>
      <p:ext uri="{BB962C8B-B14F-4D97-AF65-F5344CB8AC3E}">
        <p14:creationId xmlns:p14="http://schemas.microsoft.com/office/powerpoint/2010/main" val="1784908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C10028-1942-7449-B9A2-BA632C610129}" type="datetimeFigureOut">
              <a:rPr lang="en-US" smtClean="0"/>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19B2F-3611-5F4D-A09C-85B437934ED4}" type="slidenum">
              <a:rPr lang="en-US" smtClean="0"/>
              <a:t>‹#›</a:t>
            </a:fld>
            <a:endParaRPr lang="en-US"/>
          </a:p>
        </p:txBody>
      </p:sp>
    </p:spTree>
    <p:extLst>
      <p:ext uri="{BB962C8B-B14F-4D97-AF65-F5344CB8AC3E}">
        <p14:creationId xmlns:p14="http://schemas.microsoft.com/office/powerpoint/2010/main" val="4035170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C10028-1942-7449-B9A2-BA632C610129}" type="datetimeFigureOut">
              <a:rPr lang="en-US" smtClean="0"/>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19B2F-3611-5F4D-A09C-85B437934ED4}" type="slidenum">
              <a:rPr lang="en-US" smtClean="0"/>
              <a:t>‹#›</a:t>
            </a:fld>
            <a:endParaRPr lang="en-US"/>
          </a:p>
        </p:txBody>
      </p:sp>
    </p:spTree>
    <p:extLst>
      <p:ext uri="{BB962C8B-B14F-4D97-AF65-F5344CB8AC3E}">
        <p14:creationId xmlns:p14="http://schemas.microsoft.com/office/powerpoint/2010/main" val="2694371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C10028-1942-7449-B9A2-BA632C610129}" type="datetimeFigureOut">
              <a:rPr lang="en-US" smtClean="0"/>
              <a:t>4/26/13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19B2F-3611-5F4D-A09C-85B437934ED4}" type="slidenum">
              <a:rPr lang="en-US" smtClean="0"/>
              <a:t>‹#›</a:t>
            </a:fld>
            <a:endParaRPr lang="en-US"/>
          </a:p>
        </p:txBody>
      </p:sp>
    </p:spTree>
    <p:extLst>
      <p:ext uri="{BB962C8B-B14F-4D97-AF65-F5344CB8AC3E}">
        <p14:creationId xmlns:p14="http://schemas.microsoft.com/office/powerpoint/2010/main" val="185406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C10028-1942-7449-B9A2-BA632C610129}" type="datetimeFigureOut">
              <a:rPr lang="en-US" smtClean="0"/>
              <a:t>4/26/13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19B2F-3611-5F4D-A09C-85B437934ED4}" type="slidenum">
              <a:rPr lang="en-US" smtClean="0"/>
              <a:t>‹#›</a:t>
            </a:fld>
            <a:endParaRPr lang="en-US"/>
          </a:p>
        </p:txBody>
      </p:sp>
    </p:spTree>
    <p:extLst>
      <p:ext uri="{BB962C8B-B14F-4D97-AF65-F5344CB8AC3E}">
        <p14:creationId xmlns:p14="http://schemas.microsoft.com/office/powerpoint/2010/main" val="3978639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C10028-1942-7449-B9A2-BA632C610129}" type="datetimeFigureOut">
              <a:rPr lang="en-US" smtClean="0"/>
              <a:t>4/26/13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19B2F-3611-5F4D-A09C-85B437934ED4}" type="slidenum">
              <a:rPr lang="en-US" smtClean="0"/>
              <a:t>‹#›</a:t>
            </a:fld>
            <a:endParaRPr lang="en-US"/>
          </a:p>
        </p:txBody>
      </p:sp>
    </p:spTree>
    <p:extLst>
      <p:ext uri="{BB962C8B-B14F-4D97-AF65-F5344CB8AC3E}">
        <p14:creationId xmlns:p14="http://schemas.microsoft.com/office/powerpoint/2010/main" val="411060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C10028-1942-7449-B9A2-BA632C610129}" type="datetimeFigureOut">
              <a:rPr lang="en-US" smtClean="0"/>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19B2F-3611-5F4D-A09C-85B437934ED4}" type="slidenum">
              <a:rPr lang="en-US" smtClean="0"/>
              <a:t>‹#›</a:t>
            </a:fld>
            <a:endParaRPr lang="en-US"/>
          </a:p>
        </p:txBody>
      </p:sp>
    </p:spTree>
    <p:extLst>
      <p:ext uri="{BB962C8B-B14F-4D97-AF65-F5344CB8AC3E}">
        <p14:creationId xmlns:p14="http://schemas.microsoft.com/office/powerpoint/2010/main" val="62877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C10028-1942-7449-B9A2-BA632C610129}" type="datetimeFigureOut">
              <a:rPr lang="en-US" smtClean="0"/>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19B2F-3611-5F4D-A09C-85B437934ED4}" type="slidenum">
              <a:rPr lang="en-US" smtClean="0"/>
              <a:t>‹#›</a:t>
            </a:fld>
            <a:endParaRPr lang="en-US"/>
          </a:p>
        </p:txBody>
      </p:sp>
    </p:spTree>
    <p:extLst>
      <p:ext uri="{BB962C8B-B14F-4D97-AF65-F5344CB8AC3E}">
        <p14:creationId xmlns:p14="http://schemas.microsoft.com/office/powerpoint/2010/main" val="31948915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C10028-1942-7449-B9A2-BA632C610129}" type="datetimeFigureOut">
              <a:rPr lang="en-US" smtClean="0"/>
              <a:t>4/26/13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19B2F-3611-5F4D-A09C-85B437934ED4}" type="slidenum">
              <a:rPr lang="en-US" smtClean="0"/>
              <a:t>‹#›</a:t>
            </a:fld>
            <a:endParaRPr lang="en-US"/>
          </a:p>
        </p:txBody>
      </p:sp>
    </p:spTree>
    <p:extLst>
      <p:ext uri="{BB962C8B-B14F-4D97-AF65-F5344CB8AC3E}">
        <p14:creationId xmlns:p14="http://schemas.microsoft.com/office/powerpoint/2010/main" val="2095436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Relationship Id="rId3" Type="http://schemas.openxmlformats.org/officeDocument/2006/relationships/image" Target="../media/image16.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639762"/>
          </a:xfrm>
        </p:spPr>
        <p:txBody>
          <a:bodyPr>
            <a:noAutofit/>
          </a:bodyPr>
          <a:lstStyle/>
          <a:p>
            <a:r>
              <a:rPr lang="en-US" sz="1800" dirty="0" smtClean="0"/>
              <a:t>Cells used from (Directed light repeat 2) plate, started on 14 Dec.</a:t>
            </a:r>
            <a:br>
              <a:rPr lang="en-US" sz="1800" dirty="0" smtClean="0"/>
            </a:br>
            <a:r>
              <a:rPr lang="en-US" sz="1800" dirty="0" smtClean="0"/>
              <a:t>The region that the microscopy was focused on is bordered in yellow.</a:t>
            </a:r>
            <a:br>
              <a:rPr lang="en-US" sz="1800" dirty="0" smtClean="0"/>
            </a:br>
            <a:r>
              <a:rPr lang="en-US" sz="1800" dirty="0" smtClean="0"/>
              <a:t>Finger-crashing experiment was commenced 58 hrs after the start of the 14-Dec experiment</a:t>
            </a:r>
            <a:endParaRPr lang="en-US" sz="1800" dirty="0"/>
          </a:p>
        </p:txBody>
      </p:sp>
      <p:pic>
        <p:nvPicPr>
          <p:cNvPr id="4" name="Content Placeholder 3" descr="IMG_5380.JPG"/>
          <p:cNvPicPr>
            <a:picLocks noGrp="1" noChangeAspect="1"/>
          </p:cNvPicPr>
          <p:nvPr>
            <p:ph idx="1"/>
          </p:nvPr>
        </p:nvPicPr>
        <p:blipFill>
          <a:blip r:embed="rId2"/>
          <a:stretch>
            <a:fillRect/>
          </a:stretch>
        </p:blipFill>
        <p:spPr>
          <a:xfrm>
            <a:off x="1177528" y="1600200"/>
            <a:ext cx="6788944" cy="4525963"/>
          </a:xfrm>
        </p:spPr>
      </p:pic>
      <p:sp>
        <p:nvSpPr>
          <p:cNvPr id="5" name="Rectangle 4"/>
          <p:cNvSpPr/>
          <p:nvPr/>
        </p:nvSpPr>
        <p:spPr>
          <a:xfrm>
            <a:off x="4191000" y="2819400"/>
            <a:ext cx="609600" cy="4572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rot="5400000">
            <a:off x="4418806" y="1675606"/>
            <a:ext cx="609600" cy="1588"/>
          </a:xfrm>
          <a:prstGeom prst="straightConnector1">
            <a:avLst/>
          </a:prstGeom>
          <a:ln w="4445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0800000">
            <a:off x="7086601" y="4572000"/>
            <a:ext cx="803672" cy="1588"/>
          </a:xfrm>
          <a:prstGeom prst="straightConnector1">
            <a:avLst/>
          </a:prstGeom>
          <a:ln w="44450"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800600" y="1600200"/>
            <a:ext cx="1905000" cy="646331"/>
          </a:xfrm>
          <a:prstGeom prst="rect">
            <a:avLst/>
          </a:prstGeom>
          <a:noFill/>
        </p:spPr>
        <p:txBody>
          <a:bodyPr wrap="square" rtlCol="0">
            <a:spAutoFit/>
          </a:bodyPr>
          <a:lstStyle/>
          <a:p>
            <a:r>
              <a:rPr lang="en-US" dirty="0" smtClean="0">
                <a:solidFill>
                  <a:srgbClr val="FFFF00"/>
                </a:solidFill>
              </a:rPr>
              <a:t>Original direction of white LED</a:t>
            </a:r>
            <a:endParaRPr lang="en-US" dirty="0">
              <a:solidFill>
                <a:srgbClr val="FFFF00"/>
              </a:solidFill>
            </a:endParaRPr>
          </a:p>
        </p:txBody>
      </p:sp>
      <p:sp>
        <p:nvSpPr>
          <p:cNvPr id="11" name="TextBox 10"/>
          <p:cNvSpPr txBox="1"/>
          <p:nvPr/>
        </p:nvSpPr>
        <p:spPr>
          <a:xfrm>
            <a:off x="6324600" y="3886200"/>
            <a:ext cx="1641872" cy="646331"/>
          </a:xfrm>
          <a:prstGeom prst="rect">
            <a:avLst/>
          </a:prstGeom>
          <a:noFill/>
        </p:spPr>
        <p:txBody>
          <a:bodyPr wrap="square" rtlCol="0">
            <a:spAutoFit/>
          </a:bodyPr>
          <a:lstStyle/>
          <a:p>
            <a:r>
              <a:rPr lang="en-US" dirty="0" smtClean="0">
                <a:solidFill>
                  <a:srgbClr val="FF6600"/>
                </a:solidFill>
              </a:rPr>
              <a:t>New direction of white LED</a:t>
            </a:r>
            <a:endParaRPr lang="en-US" dirty="0">
              <a:solidFill>
                <a:srgbClr val="FF6600"/>
              </a:solidFill>
            </a:endParaRPr>
          </a:p>
        </p:txBody>
      </p:sp>
    </p:spTree>
    <p:extLst>
      <p:ext uri="{BB962C8B-B14F-4D97-AF65-F5344CB8AC3E}">
        <p14:creationId xmlns:p14="http://schemas.microsoft.com/office/powerpoint/2010/main" val="221329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20 Aug experiment (thinner fingers)</a:t>
            </a:r>
            <a:endParaRPr lang="en-US" sz="2400" dirty="0"/>
          </a:p>
        </p:txBody>
      </p:sp>
      <p:pic>
        <p:nvPicPr>
          <p:cNvPr id="4" name="Picture 3" descr="IMG_8345_900pixelsperm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00200"/>
            <a:ext cx="6985000" cy="4656667"/>
          </a:xfrm>
          <a:prstGeom prst="rect">
            <a:avLst/>
          </a:prstGeom>
        </p:spPr>
      </p:pic>
    </p:spTree>
    <p:extLst>
      <p:ext uri="{BB962C8B-B14F-4D97-AF65-F5344CB8AC3E}">
        <p14:creationId xmlns:p14="http://schemas.microsoft.com/office/powerpoint/2010/main" val="1190888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443"/>
            <a:ext cx="8229600" cy="496498"/>
          </a:xfrm>
        </p:spPr>
        <p:txBody>
          <a:bodyPr>
            <a:noAutofit/>
          </a:bodyPr>
          <a:lstStyle/>
          <a:p>
            <a:r>
              <a:rPr lang="en-US" sz="1800" dirty="0" smtClean="0"/>
              <a:t>Comparing to a later experiment (20Aug), in the same </a:t>
            </a:r>
            <a:r>
              <a:rPr lang="en-US" sz="1800" dirty="0" err="1" smtClean="0"/>
              <a:t>midfinger</a:t>
            </a:r>
            <a:r>
              <a:rPr lang="en-US" sz="1800" dirty="0" smtClean="0"/>
              <a:t> region</a:t>
            </a:r>
            <a:br>
              <a:rPr lang="en-US" sz="1800" dirty="0" smtClean="0"/>
            </a:br>
            <a:r>
              <a:rPr lang="en-US" sz="1800" dirty="0" smtClean="0"/>
              <a:t>I am going to compare the results between tracking cells every sec versus every 6 sec (as in the previous experiment)</a:t>
            </a:r>
            <a:endParaRPr lang="en-US" sz="1800" dirty="0"/>
          </a:p>
        </p:txBody>
      </p:sp>
      <p:sp>
        <p:nvSpPr>
          <p:cNvPr id="7" name="TextBox 6"/>
          <p:cNvSpPr txBox="1"/>
          <p:nvPr/>
        </p:nvSpPr>
        <p:spPr>
          <a:xfrm>
            <a:off x="425559" y="2107806"/>
            <a:ext cx="2595227" cy="1200329"/>
          </a:xfrm>
          <a:prstGeom prst="rect">
            <a:avLst/>
          </a:prstGeom>
          <a:noFill/>
        </p:spPr>
        <p:txBody>
          <a:bodyPr wrap="square" rtlCol="0">
            <a:spAutoFit/>
          </a:bodyPr>
          <a:lstStyle/>
          <a:p>
            <a:r>
              <a:rPr lang="en-US" dirty="0" smtClean="0"/>
              <a:t>Cells tracked every second, with bias values taken over 60-sec intervals</a:t>
            </a:r>
            <a:endParaRPr lang="en-US" dirty="0"/>
          </a:p>
        </p:txBody>
      </p:sp>
      <p:sp>
        <p:nvSpPr>
          <p:cNvPr id="8" name="TextBox 7"/>
          <p:cNvSpPr txBox="1"/>
          <p:nvPr/>
        </p:nvSpPr>
        <p:spPr>
          <a:xfrm>
            <a:off x="1658668" y="1259730"/>
            <a:ext cx="5639471" cy="369332"/>
          </a:xfrm>
          <a:prstGeom prst="rect">
            <a:avLst/>
          </a:prstGeom>
          <a:noFill/>
        </p:spPr>
        <p:txBody>
          <a:bodyPr wrap="square" rtlCol="0">
            <a:spAutoFit/>
          </a:bodyPr>
          <a:lstStyle/>
          <a:p>
            <a:r>
              <a:rPr lang="en-US" dirty="0" smtClean="0"/>
              <a:t>Along old light direction (showing first 10 intervals here)</a:t>
            </a:r>
            <a:endParaRPr lang="en-US" dirty="0"/>
          </a:p>
        </p:txBody>
      </p:sp>
      <p:pic>
        <p:nvPicPr>
          <p:cNvPr id="3" name="Picture 2" descr="bias_x_hist_interval_60frames_beyond73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3579637"/>
            <a:ext cx="4572922" cy="2472202"/>
          </a:xfrm>
          <a:prstGeom prst="rect">
            <a:avLst/>
          </a:prstGeom>
        </p:spPr>
      </p:pic>
      <p:sp>
        <p:nvSpPr>
          <p:cNvPr id="9" name="TextBox 8"/>
          <p:cNvSpPr txBox="1"/>
          <p:nvPr/>
        </p:nvSpPr>
        <p:spPr>
          <a:xfrm>
            <a:off x="5187043" y="2303191"/>
            <a:ext cx="3385457" cy="923330"/>
          </a:xfrm>
          <a:prstGeom prst="rect">
            <a:avLst/>
          </a:prstGeom>
          <a:noFill/>
        </p:spPr>
        <p:txBody>
          <a:bodyPr wrap="square" rtlCol="0">
            <a:spAutoFit/>
          </a:bodyPr>
          <a:lstStyle/>
          <a:p>
            <a:r>
              <a:rPr lang="en-US" dirty="0" smtClean="0"/>
              <a:t>Cells tracked every 6 seconds, with bias values taken over 60-sec intervals</a:t>
            </a:r>
            <a:endParaRPr lang="en-US" dirty="0"/>
          </a:p>
        </p:txBody>
      </p:sp>
      <p:pic>
        <p:nvPicPr>
          <p:cNvPr id="5" name="Picture 4" descr="bias_x_hist_interval_60frames_every6sec_beyond73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694" y="3308135"/>
            <a:ext cx="4562929" cy="3424321"/>
          </a:xfrm>
          <a:prstGeom prst="rect">
            <a:avLst/>
          </a:prstGeom>
        </p:spPr>
      </p:pic>
    </p:spTree>
    <p:extLst>
      <p:ext uri="{BB962C8B-B14F-4D97-AF65-F5344CB8AC3E}">
        <p14:creationId xmlns:p14="http://schemas.microsoft.com/office/powerpoint/2010/main" val="30472085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as_x_hist_interval_60frames_beyond73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41" y="1127797"/>
            <a:ext cx="6781800" cy="5283200"/>
          </a:xfrm>
          <a:prstGeom prst="rect">
            <a:avLst/>
          </a:prstGeom>
        </p:spPr>
      </p:pic>
      <p:sp>
        <p:nvSpPr>
          <p:cNvPr id="5" name="TextBox 4"/>
          <p:cNvSpPr txBox="1"/>
          <p:nvPr/>
        </p:nvSpPr>
        <p:spPr>
          <a:xfrm>
            <a:off x="2795085" y="460583"/>
            <a:ext cx="3962803" cy="646331"/>
          </a:xfrm>
          <a:prstGeom prst="rect">
            <a:avLst/>
          </a:prstGeom>
          <a:noFill/>
        </p:spPr>
        <p:txBody>
          <a:bodyPr wrap="square" rtlCol="0">
            <a:spAutoFit/>
          </a:bodyPr>
          <a:lstStyle/>
          <a:p>
            <a:r>
              <a:rPr lang="en-US" dirty="0" smtClean="0"/>
              <a:t>Cells tracked every second, with bias values taken over 60-sec intervals</a:t>
            </a:r>
            <a:endParaRPr lang="en-US" dirty="0"/>
          </a:p>
        </p:txBody>
      </p:sp>
      <p:sp>
        <p:nvSpPr>
          <p:cNvPr id="6" name="TextBox 5"/>
          <p:cNvSpPr txBox="1"/>
          <p:nvPr/>
        </p:nvSpPr>
        <p:spPr>
          <a:xfrm>
            <a:off x="549730" y="104250"/>
            <a:ext cx="2435872" cy="646331"/>
          </a:xfrm>
          <a:prstGeom prst="rect">
            <a:avLst/>
          </a:prstGeom>
          <a:noFill/>
        </p:spPr>
        <p:txBody>
          <a:bodyPr wrap="square" rtlCol="0">
            <a:spAutoFit/>
          </a:bodyPr>
          <a:lstStyle/>
          <a:p>
            <a:r>
              <a:rPr lang="en-US" dirty="0" smtClean="0"/>
              <a:t>Showing all the intervals here..</a:t>
            </a:r>
            <a:endParaRPr lang="en-US" dirty="0"/>
          </a:p>
        </p:txBody>
      </p:sp>
    </p:spTree>
    <p:extLst>
      <p:ext uri="{BB962C8B-B14F-4D97-AF65-F5344CB8AC3E}">
        <p14:creationId xmlns:p14="http://schemas.microsoft.com/office/powerpoint/2010/main" val="100767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6306" y="388779"/>
            <a:ext cx="4433232" cy="646331"/>
          </a:xfrm>
          <a:prstGeom prst="rect">
            <a:avLst/>
          </a:prstGeom>
          <a:noFill/>
        </p:spPr>
        <p:txBody>
          <a:bodyPr wrap="square" rtlCol="0">
            <a:spAutoFit/>
          </a:bodyPr>
          <a:lstStyle/>
          <a:p>
            <a:r>
              <a:rPr lang="en-US" dirty="0" smtClean="0"/>
              <a:t>Cells tracked every 6 seconds, with bias values taken over 60-sec intervals</a:t>
            </a:r>
            <a:endParaRPr lang="en-US" dirty="0"/>
          </a:p>
        </p:txBody>
      </p:sp>
      <p:pic>
        <p:nvPicPr>
          <p:cNvPr id="5" name="Picture 4" descr="bias_x_hist_interval_60frames_every6sec_beyond73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42" y="1035110"/>
            <a:ext cx="6781800" cy="5270500"/>
          </a:xfrm>
          <a:prstGeom prst="rect">
            <a:avLst/>
          </a:prstGeom>
        </p:spPr>
      </p:pic>
    </p:spTree>
    <p:extLst>
      <p:ext uri="{BB962C8B-B14F-4D97-AF65-F5344CB8AC3E}">
        <p14:creationId xmlns:p14="http://schemas.microsoft.com/office/powerpoint/2010/main" val="7132989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Bias in the direction along the old light axis</a:t>
            </a:r>
            <a:endParaRPr lang="en-US" dirty="0"/>
          </a:p>
        </p:txBody>
      </p:sp>
      <p:sp>
        <p:nvSpPr>
          <p:cNvPr id="3" name="Content Placeholder 2"/>
          <p:cNvSpPr>
            <a:spLocks noGrp="1"/>
          </p:cNvSpPr>
          <p:nvPr>
            <p:ph idx="1"/>
          </p:nvPr>
        </p:nvSpPr>
        <p:spPr/>
        <p:txBody>
          <a:bodyPr/>
          <a:lstStyle/>
          <a:p>
            <a:endParaRPr lang="en-US"/>
          </a:p>
        </p:txBody>
      </p:sp>
      <p:pic>
        <p:nvPicPr>
          <p:cNvPr id="4" name="Picture 3" descr="bias_x_hist_interval_60fram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319" y="2076196"/>
            <a:ext cx="6807200" cy="2870200"/>
          </a:xfrm>
          <a:prstGeom prst="rect">
            <a:avLst/>
          </a:prstGeom>
        </p:spPr>
      </p:pic>
    </p:spTree>
    <p:extLst>
      <p:ext uri="{BB962C8B-B14F-4D97-AF65-F5344CB8AC3E}">
        <p14:creationId xmlns:p14="http://schemas.microsoft.com/office/powerpoint/2010/main" val="1362408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497"/>
            <a:ext cx="8229600" cy="405719"/>
          </a:xfrm>
        </p:spPr>
        <p:txBody>
          <a:bodyPr>
            <a:noAutofit/>
          </a:bodyPr>
          <a:lstStyle/>
          <a:p>
            <a:r>
              <a:rPr lang="en-US" sz="3200" dirty="0" smtClean="0"/>
              <a:t>Tracks of cells taken from the 6</a:t>
            </a:r>
            <a:r>
              <a:rPr lang="en-US" sz="3200" baseline="30000" dirty="0" smtClean="0"/>
              <a:t>th</a:t>
            </a:r>
            <a:r>
              <a:rPr lang="en-US" sz="3200" dirty="0" smtClean="0"/>
              <a:t> interval </a:t>
            </a:r>
            <a:endParaRPr lang="en-US" sz="3200" dirty="0"/>
          </a:p>
        </p:txBody>
      </p:sp>
      <p:pic>
        <p:nvPicPr>
          <p:cNvPr id="6" name="Content Placeholder 5" descr="tracked60_every6sec_61.tif"/>
          <p:cNvPicPr>
            <a:picLocks noGrp="1" noChangeAspect="1"/>
          </p:cNvPicPr>
          <p:nvPr>
            <p:ph idx="1"/>
          </p:nvPr>
        </p:nvPicPr>
        <p:blipFill rotWithShape="1">
          <a:blip r:embed="rId2">
            <a:extLst>
              <a:ext uri="{28A0092B-C50C-407E-A947-70E740481C1C}">
                <a14:useLocalDpi xmlns:a14="http://schemas.microsoft.com/office/drawing/2010/main" val="0"/>
              </a:ext>
            </a:extLst>
          </a:blip>
          <a:srcRect l="42614" t="47522" r="24978" b="32196"/>
          <a:stretch/>
        </p:blipFill>
        <p:spPr>
          <a:xfrm>
            <a:off x="4655969" y="2775859"/>
            <a:ext cx="4461668" cy="2094252"/>
          </a:xfrm>
        </p:spPr>
      </p:pic>
      <p:pic>
        <p:nvPicPr>
          <p:cNvPr id="8" name="Picture 7" descr="tracked60_361.tif"/>
          <p:cNvPicPr>
            <a:picLocks noChangeAspect="1"/>
          </p:cNvPicPr>
          <p:nvPr/>
        </p:nvPicPr>
        <p:blipFill rotWithShape="1">
          <a:blip r:embed="rId3">
            <a:extLst>
              <a:ext uri="{28A0092B-C50C-407E-A947-70E740481C1C}">
                <a14:useLocalDpi xmlns:a14="http://schemas.microsoft.com/office/drawing/2010/main" val="0"/>
              </a:ext>
            </a:extLst>
          </a:blip>
          <a:srcRect l="42783" t="47520" r="24975" b="32969"/>
          <a:stretch/>
        </p:blipFill>
        <p:spPr>
          <a:xfrm>
            <a:off x="108857" y="2775859"/>
            <a:ext cx="4614453" cy="2094252"/>
          </a:xfrm>
          <a:prstGeom prst="rect">
            <a:avLst/>
          </a:prstGeom>
        </p:spPr>
      </p:pic>
      <p:sp>
        <p:nvSpPr>
          <p:cNvPr id="9" name="TextBox 8"/>
          <p:cNvSpPr txBox="1"/>
          <p:nvPr/>
        </p:nvSpPr>
        <p:spPr>
          <a:xfrm>
            <a:off x="457200" y="1444396"/>
            <a:ext cx="3647512" cy="1200329"/>
          </a:xfrm>
          <a:prstGeom prst="rect">
            <a:avLst/>
          </a:prstGeom>
          <a:noFill/>
        </p:spPr>
        <p:txBody>
          <a:bodyPr wrap="square" rtlCol="0">
            <a:spAutoFit/>
          </a:bodyPr>
          <a:lstStyle/>
          <a:p>
            <a:r>
              <a:rPr lang="en-US" dirty="0" smtClean="0"/>
              <a:t>Cells tracked every second, with bias values taken over 60-sec intervals</a:t>
            </a:r>
          </a:p>
          <a:p>
            <a:r>
              <a:rPr lang="en-US" dirty="0" smtClean="0"/>
              <a:t>These tracks are from 302th to 361</a:t>
            </a:r>
            <a:r>
              <a:rPr lang="en-US" baseline="30000" dirty="0" smtClean="0"/>
              <a:t>st</a:t>
            </a:r>
            <a:r>
              <a:rPr lang="en-US" dirty="0" smtClean="0"/>
              <a:t> seconds</a:t>
            </a:r>
            <a:endParaRPr lang="en-US" dirty="0"/>
          </a:p>
        </p:txBody>
      </p:sp>
      <p:sp>
        <p:nvSpPr>
          <p:cNvPr id="10" name="TextBox 9"/>
          <p:cNvSpPr txBox="1"/>
          <p:nvPr/>
        </p:nvSpPr>
        <p:spPr>
          <a:xfrm>
            <a:off x="5187043" y="1195281"/>
            <a:ext cx="3385457" cy="1754327"/>
          </a:xfrm>
          <a:prstGeom prst="rect">
            <a:avLst/>
          </a:prstGeom>
          <a:noFill/>
        </p:spPr>
        <p:txBody>
          <a:bodyPr wrap="square" rtlCol="0">
            <a:spAutoFit/>
          </a:bodyPr>
          <a:lstStyle/>
          <a:p>
            <a:r>
              <a:rPr lang="en-US" dirty="0" smtClean="0"/>
              <a:t>Cells tracked every 6 seconds, with bias values taken over 60-sec intervals</a:t>
            </a:r>
          </a:p>
          <a:p>
            <a:r>
              <a:rPr lang="en-US" dirty="0"/>
              <a:t>These tracks are from </a:t>
            </a:r>
            <a:r>
              <a:rPr lang="en-US" dirty="0" smtClean="0"/>
              <a:t>313th </a:t>
            </a:r>
            <a:r>
              <a:rPr lang="en-US" dirty="0"/>
              <a:t>to 361</a:t>
            </a:r>
            <a:r>
              <a:rPr lang="en-US" baseline="30000" dirty="0"/>
              <a:t>st</a:t>
            </a:r>
            <a:r>
              <a:rPr lang="en-US" dirty="0"/>
              <a:t> seconds</a:t>
            </a:r>
          </a:p>
          <a:p>
            <a:endParaRPr lang="en-US" dirty="0"/>
          </a:p>
        </p:txBody>
      </p:sp>
      <p:sp>
        <p:nvSpPr>
          <p:cNvPr id="11" name="TextBox 10"/>
          <p:cNvSpPr txBox="1"/>
          <p:nvPr/>
        </p:nvSpPr>
        <p:spPr>
          <a:xfrm>
            <a:off x="254000" y="5052786"/>
            <a:ext cx="8681357" cy="1754327"/>
          </a:xfrm>
          <a:prstGeom prst="rect">
            <a:avLst/>
          </a:prstGeom>
          <a:noFill/>
        </p:spPr>
        <p:txBody>
          <a:bodyPr wrap="square" rtlCol="0">
            <a:spAutoFit/>
          </a:bodyPr>
          <a:lstStyle/>
          <a:p>
            <a:r>
              <a:rPr lang="en-US" dirty="0" smtClean="0"/>
              <a:t>You can see that the tracks are slightly different (more deviations from a ‘straight’ path in the left photo), which can explain why the absolute bias values are smaller.</a:t>
            </a:r>
          </a:p>
          <a:p>
            <a:endParaRPr lang="en-US" dirty="0"/>
          </a:p>
          <a:p>
            <a:r>
              <a:rPr lang="en-US" dirty="0" smtClean="0"/>
              <a:t>I am not sure why the bimodal distribution is more pronounced in the 14 Dec experiment, though the 14Dec finger was much thicker than the 20Aug finger, so perhaps that might be the reason? I will need to take more data with different sizes of fingers to probe that.</a:t>
            </a:r>
            <a:endParaRPr lang="en-US" dirty="0"/>
          </a:p>
        </p:txBody>
      </p:sp>
    </p:spTree>
    <p:extLst>
      <p:ext uri="{BB962C8B-B14F-4D97-AF65-F5344CB8AC3E}">
        <p14:creationId xmlns:p14="http://schemas.microsoft.com/office/powerpoint/2010/main" val="22083250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Got the same result from another repeat experiment (18March2013)..</a:t>
            </a:r>
            <a:endParaRPr lang="en-US" sz="2400" dirty="0"/>
          </a:p>
        </p:txBody>
      </p:sp>
      <p:pic>
        <p:nvPicPr>
          <p:cNvPr id="4" name="Picture 3" descr="bias_x_hist_interval_60frames_every6se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170" y="2629371"/>
            <a:ext cx="4600137" cy="3681946"/>
          </a:xfrm>
          <a:prstGeom prst="rect">
            <a:avLst/>
          </a:prstGeom>
        </p:spPr>
      </p:pic>
      <p:sp>
        <p:nvSpPr>
          <p:cNvPr id="5" name="TextBox 4"/>
          <p:cNvSpPr txBox="1"/>
          <p:nvPr/>
        </p:nvSpPr>
        <p:spPr>
          <a:xfrm>
            <a:off x="457200" y="1429042"/>
            <a:ext cx="2595227" cy="1200329"/>
          </a:xfrm>
          <a:prstGeom prst="rect">
            <a:avLst/>
          </a:prstGeom>
          <a:noFill/>
        </p:spPr>
        <p:txBody>
          <a:bodyPr wrap="square" rtlCol="0">
            <a:spAutoFit/>
          </a:bodyPr>
          <a:lstStyle/>
          <a:p>
            <a:r>
              <a:rPr lang="en-US" dirty="0" smtClean="0"/>
              <a:t>Cells tracked every second, with bias values taken over 60-sec intervals</a:t>
            </a:r>
            <a:endParaRPr lang="en-US" dirty="0"/>
          </a:p>
        </p:txBody>
      </p:sp>
      <p:sp>
        <p:nvSpPr>
          <p:cNvPr id="6" name="TextBox 5"/>
          <p:cNvSpPr txBox="1"/>
          <p:nvPr/>
        </p:nvSpPr>
        <p:spPr>
          <a:xfrm>
            <a:off x="5218684" y="1624427"/>
            <a:ext cx="3385457" cy="923330"/>
          </a:xfrm>
          <a:prstGeom prst="rect">
            <a:avLst/>
          </a:prstGeom>
          <a:noFill/>
        </p:spPr>
        <p:txBody>
          <a:bodyPr wrap="square" rtlCol="0">
            <a:spAutoFit/>
          </a:bodyPr>
          <a:lstStyle/>
          <a:p>
            <a:r>
              <a:rPr lang="en-US" dirty="0" smtClean="0"/>
              <a:t>Cells tracked every 6 seconds, with bias values taken over 60-sec intervals</a:t>
            </a:r>
            <a:endParaRPr lang="en-US" dirty="0"/>
          </a:p>
        </p:txBody>
      </p:sp>
      <p:pic>
        <p:nvPicPr>
          <p:cNvPr id="7" name="Picture 6" descr="bias_x_hist_interval_60frame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8555"/>
            <a:ext cx="4385170" cy="3504649"/>
          </a:xfrm>
          <a:prstGeom prst="rect">
            <a:avLst/>
          </a:prstGeom>
        </p:spPr>
      </p:pic>
    </p:spTree>
    <p:extLst>
      <p:ext uri="{BB962C8B-B14F-4D97-AF65-F5344CB8AC3E}">
        <p14:creationId xmlns:p14="http://schemas.microsoft.com/office/powerpoint/2010/main" val="15714391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98107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It looks like having greater time resolution really changes the result in bias distribution. I suppose we care </a:t>
            </a:r>
            <a:endParaRPr lang="en-US" dirty="0"/>
          </a:p>
        </p:txBody>
      </p:sp>
    </p:spTree>
    <p:extLst>
      <p:ext uri="{BB962C8B-B14F-4D97-AF65-F5344CB8AC3E}">
        <p14:creationId xmlns:p14="http://schemas.microsoft.com/office/powerpoint/2010/main" val="147645513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Changing the standard deviation of defined bias values in simulations</a:t>
            </a:r>
            <a:endParaRPr lang="en-US" sz="2800" dirty="0"/>
          </a:p>
        </p:txBody>
      </p:sp>
      <p:sp>
        <p:nvSpPr>
          <p:cNvPr id="5" name="TextBox 4"/>
          <p:cNvSpPr txBox="1"/>
          <p:nvPr/>
        </p:nvSpPr>
        <p:spPr>
          <a:xfrm>
            <a:off x="873152" y="5159802"/>
            <a:ext cx="2245248" cy="646331"/>
          </a:xfrm>
          <a:prstGeom prst="rect">
            <a:avLst/>
          </a:prstGeom>
          <a:noFill/>
        </p:spPr>
        <p:txBody>
          <a:bodyPr wrap="square" rtlCol="0">
            <a:spAutoFit/>
          </a:bodyPr>
          <a:lstStyle/>
          <a:p>
            <a:r>
              <a:rPr lang="en-US" dirty="0" smtClean="0"/>
              <a:t>For mean defined bias = 0.15</a:t>
            </a:r>
            <a:endParaRPr lang="en-US" dirty="0"/>
          </a:p>
        </p:txBody>
      </p:sp>
      <p:sp>
        <p:nvSpPr>
          <p:cNvPr id="6" name="TextBox 5"/>
          <p:cNvSpPr txBox="1"/>
          <p:nvPr/>
        </p:nvSpPr>
        <p:spPr>
          <a:xfrm>
            <a:off x="5379973" y="5159802"/>
            <a:ext cx="2245248" cy="646331"/>
          </a:xfrm>
          <a:prstGeom prst="rect">
            <a:avLst/>
          </a:prstGeom>
          <a:noFill/>
        </p:spPr>
        <p:txBody>
          <a:bodyPr wrap="square" rtlCol="0">
            <a:spAutoFit/>
          </a:bodyPr>
          <a:lstStyle/>
          <a:p>
            <a:r>
              <a:rPr lang="en-US" dirty="0" smtClean="0"/>
              <a:t>For mean defined bias = 0.5</a:t>
            </a:r>
            <a:endParaRPr lang="en-US" dirty="0"/>
          </a:p>
        </p:txBody>
      </p:sp>
      <p:sp>
        <p:nvSpPr>
          <p:cNvPr id="8" name="TextBox 7"/>
          <p:cNvSpPr txBox="1"/>
          <p:nvPr/>
        </p:nvSpPr>
        <p:spPr>
          <a:xfrm>
            <a:off x="1224681" y="5840153"/>
            <a:ext cx="7268708" cy="923330"/>
          </a:xfrm>
          <a:prstGeom prst="rect">
            <a:avLst/>
          </a:prstGeom>
          <a:noFill/>
        </p:spPr>
        <p:txBody>
          <a:bodyPr wrap="square" rtlCol="0">
            <a:spAutoFit/>
          </a:bodyPr>
          <a:lstStyle/>
          <a:p>
            <a:r>
              <a:rPr lang="en-US" dirty="0" smtClean="0"/>
              <a:t>Allowing for a range of defined bias values cause the cells to occasionally move backward, an effect more pronounced at higher defined standard deviations</a:t>
            </a:r>
            <a:endParaRPr lang="en-US" dirty="0"/>
          </a:p>
        </p:txBody>
      </p:sp>
      <p:pic>
        <p:nvPicPr>
          <p:cNvPr id="3" name="Picture 2" descr="bias0.5_meanbias_plo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5791" y="1553611"/>
            <a:ext cx="4668926" cy="3512116"/>
          </a:xfrm>
          <a:prstGeom prst="rect">
            <a:avLst/>
          </a:prstGeom>
        </p:spPr>
      </p:pic>
      <p:pic>
        <p:nvPicPr>
          <p:cNvPr id="4" name="Picture 3" descr="bias0.15_meanbias_plo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3611"/>
            <a:ext cx="4679065" cy="3519743"/>
          </a:xfrm>
          <a:prstGeom prst="rect">
            <a:avLst/>
          </a:prstGeom>
        </p:spPr>
      </p:pic>
    </p:spTree>
    <p:extLst>
      <p:ext uri="{BB962C8B-B14F-4D97-AF65-F5344CB8AC3E}">
        <p14:creationId xmlns:p14="http://schemas.microsoft.com/office/powerpoint/2010/main" val="10951618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finger_crashing_17dec2011</a:t>
            </a:r>
            <a:br>
              <a:rPr lang="en-US" sz="2000" dirty="0" smtClean="0"/>
            </a:br>
            <a:r>
              <a:rPr lang="en-US" sz="2000" dirty="0" smtClean="0"/>
              <a:t>Evolution of cells’ bias toward </a:t>
            </a:r>
            <a:r>
              <a:rPr lang="en-US" sz="2000" dirty="0" smtClean="0">
                <a:solidFill>
                  <a:srgbClr val="FF0000"/>
                </a:solidFill>
              </a:rPr>
              <a:t>new </a:t>
            </a:r>
            <a:r>
              <a:rPr lang="en-US" sz="2000" dirty="0" smtClean="0"/>
              <a:t>light direction</a:t>
            </a:r>
            <a:br>
              <a:rPr lang="en-US" sz="2000" dirty="0" smtClean="0"/>
            </a:br>
            <a:r>
              <a:rPr lang="en-US" sz="2000" dirty="0" smtClean="0"/>
              <a:t>each interval is over the span of 10 frames (6sec/frame)</a:t>
            </a:r>
            <a:endParaRPr lang="en-US" sz="2000" dirty="0"/>
          </a:p>
        </p:txBody>
      </p:sp>
      <p:pic>
        <p:nvPicPr>
          <p:cNvPr id="6" name="Content Placeholder 5" descr="biasy_interval10.eps"/>
          <p:cNvPicPr>
            <a:picLocks noGrp="1" noChangeAspect="1"/>
          </p:cNvPicPr>
          <p:nvPr>
            <p:ph idx="1"/>
          </p:nvPr>
        </p:nvPicPr>
        <p:blipFill>
          <a:blip r:embed="rId2"/>
          <a:stretch>
            <a:fillRect/>
          </a:stretch>
        </p:blipFill>
        <p:spPr>
          <a:xfrm>
            <a:off x="1733550" y="1723231"/>
            <a:ext cx="5676900" cy="4279900"/>
          </a:xfrm>
        </p:spPr>
      </p:pic>
    </p:spTree>
    <p:extLst>
      <p:ext uri="{BB962C8B-B14F-4D97-AF65-F5344CB8AC3E}">
        <p14:creationId xmlns:p14="http://schemas.microsoft.com/office/powerpoint/2010/main" val="3972589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Mean defined bias= 0.5, </a:t>
            </a:r>
            <a:r>
              <a:rPr lang="en-US" sz="2000" dirty="0" err="1"/>
              <a:t>std</a:t>
            </a:r>
            <a:r>
              <a:rPr lang="en-US" sz="2000" dirty="0"/>
              <a:t> </a:t>
            </a:r>
            <a:r>
              <a:rPr lang="en-US" sz="2000" dirty="0" err="1" smtClean="0"/>
              <a:t>dev</a:t>
            </a:r>
            <a:r>
              <a:rPr lang="en-US" sz="2000" dirty="0" smtClean="0"/>
              <a:t>=0.8</a:t>
            </a:r>
            <a:r>
              <a:rPr lang="en-US" sz="2000" dirty="0"/>
              <a:t/>
            </a:r>
            <a:br>
              <a:rPr lang="en-US" sz="2000" dirty="0"/>
            </a:br>
            <a:r>
              <a:rPr lang="en-US" sz="2000" dirty="0"/>
              <a:t>Surprisingly</a:t>
            </a:r>
            <a:r>
              <a:rPr lang="en-US" sz="2000" dirty="0" smtClean="0"/>
              <a:t>, the mean bias is lower in the finger region than in the drop (taken at 110</a:t>
            </a:r>
            <a:r>
              <a:rPr lang="en-US" sz="2000" baseline="30000" dirty="0" smtClean="0"/>
              <a:t>th</a:t>
            </a:r>
            <a:r>
              <a:rPr lang="en-US" sz="2000" dirty="0" smtClean="0"/>
              <a:t> </a:t>
            </a:r>
            <a:r>
              <a:rPr lang="en-US" sz="2000" dirty="0" err="1" smtClean="0"/>
              <a:t>timepoint</a:t>
            </a:r>
            <a:r>
              <a:rPr lang="en-US" sz="2000" dirty="0" smtClean="0"/>
              <a:t>, out of 200 </a:t>
            </a:r>
            <a:r>
              <a:rPr lang="en-US" sz="2000" dirty="0" err="1" smtClean="0"/>
              <a:t>timepoints</a:t>
            </a:r>
            <a:r>
              <a:rPr lang="en-US" sz="2000" dirty="0" smtClean="0"/>
              <a:t>), </a:t>
            </a:r>
            <a:endParaRPr lang="en-US" sz="2000" dirty="0"/>
          </a:p>
        </p:txBody>
      </p:sp>
      <p:pic>
        <p:nvPicPr>
          <p:cNvPr id="4" name="Picture 3" descr="bias0.5_std0.8_drop_bias_his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38" y="2007220"/>
            <a:ext cx="4231739" cy="3183250"/>
          </a:xfrm>
          <a:prstGeom prst="rect">
            <a:avLst/>
          </a:prstGeom>
        </p:spPr>
      </p:pic>
      <p:pic>
        <p:nvPicPr>
          <p:cNvPr id="5" name="Picture 4" descr="bias0.5_std0.8_finger_bias_h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377" y="2007220"/>
            <a:ext cx="4231739" cy="3183250"/>
          </a:xfrm>
          <a:prstGeom prst="rect">
            <a:avLst/>
          </a:prstGeom>
        </p:spPr>
      </p:pic>
      <p:sp>
        <p:nvSpPr>
          <p:cNvPr id="6" name="TextBox 5"/>
          <p:cNvSpPr txBox="1"/>
          <p:nvPr/>
        </p:nvSpPr>
        <p:spPr>
          <a:xfrm>
            <a:off x="1462813" y="5420627"/>
            <a:ext cx="1791663" cy="369332"/>
          </a:xfrm>
          <a:prstGeom prst="rect">
            <a:avLst/>
          </a:prstGeom>
          <a:noFill/>
        </p:spPr>
        <p:txBody>
          <a:bodyPr wrap="square" rtlCol="0">
            <a:spAutoFit/>
          </a:bodyPr>
          <a:lstStyle/>
          <a:p>
            <a:r>
              <a:rPr lang="en-US" dirty="0" smtClean="0"/>
              <a:t>Mean = 0.8167</a:t>
            </a:r>
            <a:endParaRPr lang="en-US" dirty="0"/>
          </a:p>
        </p:txBody>
      </p:sp>
      <p:sp>
        <p:nvSpPr>
          <p:cNvPr id="7" name="TextBox 6"/>
          <p:cNvSpPr txBox="1"/>
          <p:nvPr/>
        </p:nvSpPr>
        <p:spPr>
          <a:xfrm>
            <a:off x="5878916" y="5420627"/>
            <a:ext cx="1791663" cy="369332"/>
          </a:xfrm>
          <a:prstGeom prst="rect">
            <a:avLst/>
          </a:prstGeom>
          <a:noFill/>
        </p:spPr>
        <p:txBody>
          <a:bodyPr wrap="square" rtlCol="0">
            <a:spAutoFit/>
          </a:bodyPr>
          <a:lstStyle/>
          <a:p>
            <a:r>
              <a:rPr lang="en-US" dirty="0" smtClean="0"/>
              <a:t>Mean = 0.7048</a:t>
            </a:r>
            <a:endParaRPr lang="en-US" dirty="0"/>
          </a:p>
        </p:txBody>
      </p:sp>
    </p:spTree>
    <p:extLst>
      <p:ext uri="{BB962C8B-B14F-4D97-AF65-F5344CB8AC3E}">
        <p14:creationId xmlns:p14="http://schemas.microsoft.com/office/powerpoint/2010/main" val="1482073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03090" y="102062"/>
            <a:ext cx="5894467" cy="6858000"/>
          </a:xfrm>
          <a:prstGeom prst="rect">
            <a:avLst/>
          </a:prstGeom>
        </p:spPr>
      </p:pic>
      <p:sp>
        <p:nvSpPr>
          <p:cNvPr id="7" name="TextBox 6"/>
          <p:cNvSpPr txBox="1"/>
          <p:nvPr/>
        </p:nvSpPr>
        <p:spPr>
          <a:xfrm>
            <a:off x="7767652" y="2574231"/>
            <a:ext cx="1376348" cy="646331"/>
          </a:xfrm>
          <a:prstGeom prst="rect">
            <a:avLst/>
          </a:prstGeom>
          <a:noFill/>
        </p:spPr>
        <p:txBody>
          <a:bodyPr wrap="square" rtlCol="0">
            <a:spAutoFit/>
          </a:bodyPr>
          <a:lstStyle/>
          <a:p>
            <a:r>
              <a:rPr lang="en-US" dirty="0" smtClean="0"/>
              <a:t>Incident light</a:t>
            </a:r>
            <a:endParaRPr lang="en-US" dirty="0"/>
          </a:p>
        </p:txBody>
      </p:sp>
      <p:cxnSp>
        <p:nvCxnSpPr>
          <p:cNvPr id="9" name="Straight Arrow Connector 8"/>
          <p:cNvCxnSpPr/>
          <p:nvPr/>
        </p:nvCxnSpPr>
        <p:spPr>
          <a:xfrm flipH="1">
            <a:off x="7132632" y="2880417"/>
            <a:ext cx="6350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7503" y="737115"/>
            <a:ext cx="2789551" cy="1754327"/>
          </a:xfrm>
          <a:prstGeom prst="rect">
            <a:avLst/>
          </a:prstGeom>
          <a:noFill/>
        </p:spPr>
        <p:txBody>
          <a:bodyPr wrap="square" rtlCol="0">
            <a:spAutoFit/>
          </a:bodyPr>
          <a:lstStyle/>
          <a:p>
            <a:r>
              <a:rPr lang="en-US" dirty="0" smtClean="0"/>
              <a:t>So the cells in the finger are not just moving progressively forward?</a:t>
            </a:r>
          </a:p>
          <a:p>
            <a:endParaRPr lang="en-US" dirty="0"/>
          </a:p>
          <a:p>
            <a:r>
              <a:rPr lang="en-US" dirty="0" smtClean="0"/>
              <a:t>Here’s a subset of cell tracks moving in the finger</a:t>
            </a:r>
            <a:endParaRPr lang="en-US" dirty="0"/>
          </a:p>
        </p:txBody>
      </p:sp>
    </p:spTree>
    <p:extLst>
      <p:ext uri="{BB962C8B-B14F-4D97-AF65-F5344CB8AC3E}">
        <p14:creationId xmlns:p14="http://schemas.microsoft.com/office/powerpoint/2010/main" val="26224190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6290"/>
          </a:xfrm>
        </p:spPr>
        <p:txBody>
          <a:bodyPr>
            <a:noAutofit/>
          </a:bodyPr>
          <a:lstStyle/>
          <a:p>
            <a:r>
              <a:rPr lang="en-US" sz="1800" dirty="0" smtClean="0"/>
              <a:t>Mean defined bias = 0.15, </a:t>
            </a:r>
            <a:r>
              <a:rPr lang="en-US" sz="1800" dirty="0" err="1" smtClean="0"/>
              <a:t>std</a:t>
            </a:r>
            <a:r>
              <a:rPr lang="en-US" sz="1800" dirty="0" smtClean="0"/>
              <a:t> </a:t>
            </a:r>
            <a:r>
              <a:rPr lang="en-US" sz="1800" dirty="0" err="1" smtClean="0"/>
              <a:t>dev</a:t>
            </a:r>
            <a:r>
              <a:rPr lang="en-US" sz="1800" dirty="0" smtClean="0"/>
              <a:t> = 0.3</a:t>
            </a:r>
            <a:br>
              <a:rPr lang="en-US" sz="1800" dirty="0" smtClean="0"/>
            </a:br>
            <a:r>
              <a:rPr lang="en-US" sz="1800" dirty="0" smtClean="0"/>
              <a:t>The cells at the front of the drop have a distinctly higher movement bias, which is different from experiments, where the finger region have a higher bias.. Tip&gt;</a:t>
            </a:r>
            <a:r>
              <a:rPr lang="en-US" sz="1800" dirty="0" err="1" smtClean="0"/>
              <a:t>midfinger</a:t>
            </a:r>
            <a:endParaRPr lang="en-US" sz="1800" dirty="0"/>
          </a:p>
        </p:txBody>
      </p:sp>
      <p:pic>
        <p:nvPicPr>
          <p:cNvPr id="5" name="Picture 4" descr="bias0.15_std0.3_front_bias_his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7821" y="799644"/>
            <a:ext cx="4035462" cy="3035604"/>
          </a:xfrm>
          <a:prstGeom prst="rect">
            <a:avLst/>
          </a:prstGeom>
        </p:spPr>
      </p:pic>
      <p:pic>
        <p:nvPicPr>
          <p:cNvPr id="6" name="Picture 5" descr="bias0.15_std0.3_fingertip_bias_h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161" y="3822396"/>
            <a:ext cx="4035462" cy="3035604"/>
          </a:xfrm>
          <a:prstGeom prst="rect">
            <a:avLst/>
          </a:prstGeom>
        </p:spPr>
      </p:pic>
      <p:pic>
        <p:nvPicPr>
          <p:cNvPr id="7" name="Picture 6" descr="bias0.15_std0.3_center_bias_hist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111" y="799644"/>
            <a:ext cx="4035462" cy="3035604"/>
          </a:xfrm>
          <a:prstGeom prst="rect">
            <a:avLst/>
          </a:prstGeom>
        </p:spPr>
      </p:pic>
      <p:pic>
        <p:nvPicPr>
          <p:cNvPr id="8" name="Picture 7" descr="bias0.15_std0.3_midfinger_bias_hist.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448" y="3822396"/>
            <a:ext cx="4035462" cy="3035604"/>
          </a:xfrm>
          <a:prstGeom prst="rect">
            <a:avLst/>
          </a:prstGeom>
        </p:spPr>
      </p:pic>
    </p:spTree>
    <p:extLst>
      <p:ext uri="{BB962C8B-B14F-4D97-AF65-F5344CB8AC3E}">
        <p14:creationId xmlns:p14="http://schemas.microsoft.com/office/powerpoint/2010/main" val="39269248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2_v2.eps"/>
          <p:cNvPicPr>
            <a:picLocks noChangeAspect="1"/>
          </p:cNvPicPr>
          <p:nvPr/>
        </p:nvPicPr>
        <p:blipFill rotWithShape="1">
          <a:blip r:embed="rId2">
            <a:extLst>
              <a:ext uri="{28A0092B-C50C-407E-A947-70E740481C1C}">
                <a14:useLocalDpi xmlns:a14="http://schemas.microsoft.com/office/drawing/2010/main" val="0"/>
              </a:ext>
            </a:extLst>
          </a:blip>
          <a:srcRect l="3215" b="29630"/>
          <a:stretch/>
        </p:blipFill>
        <p:spPr>
          <a:xfrm>
            <a:off x="1791369" y="1600201"/>
            <a:ext cx="5890663" cy="4826000"/>
          </a:xfrm>
          <a:prstGeom prst="rect">
            <a:avLst/>
          </a:prstGeom>
        </p:spPr>
      </p:pic>
    </p:spTree>
    <p:extLst>
      <p:ext uri="{BB962C8B-B14F-4D97-AF65-F5344CB8AC3E}">
        <p14:creationId xmlns:p14="http://schemas.microsoft.com/office/powerpoint/2010/main" val="5348845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Evolution of cells’ bias toward new light direction</a:t>
            </a:r>
            <a:br>
              <a:rPr lang="en-US" sz="2000" dirty="0" smtClean="0"/>
            </a:br>
            <a:r>
              <a:rPr lang="en-US" sz="2000" dirty="0" smtClean="0"/>
              <a:t>each interval is over the span of 20 frames (6sec/frame)</a:t>
            </a:r>
            <a:br>
              <a:rPr lang="en-US" sz="2000" dirty="0" smtClean="0"/>
            </a:br>
            <a:r>
              <a:rPr lang="en-US" sz="2000" dirty="0" smtClean="0"/>
              <a:t>Trend is the same as a 10-frame interval </a:t>
            </a:r>
            <a:endParaRPr lang="en-US" sz="2000" dirty="0"/>
          </a:p>
        </p:txBody>
      </p:sp>
      <p:pic>
        <p:nvPicPr>
          <p:cNvPr id="6" name="Content Placeholder 5" descr="biasy_interval20.eps"/>
          <p:cNvPicPr>
            <a:picLocks noGrp="1" noChangeAspect="1"/>
          </p:cNvPicPr>
          <p:nvPr>
            <p:ph idx="1"/>
          </p:nvPr>
        </p:nvPicPr>
        <p:blipFill>
          <a:blip r:embed="rId2"/>
          <a:stretch>
            <a:fillRect/>
          </a:stretch>
        </p:blipFill>
        <p:spPr>
          <a:xfrm>
            <a:off x="1733550" y="1723231"/>
            <a:ext cx="5676900" cy="4279900"/>
          </a:xfrm>
        </p:spPr>
      </p:pic>
    </p:spTree>
    <p:extLst>
      <p:ext uri="{BB962C8B-B14F-4D97-AF65-F5344CB8AC3E}">
        <p14:creationId xmlns:p14="http://schemas.microsoft.com/office/powerpoint/2010/main" val="1316159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Why did I get the bimodal histogram? (when other experiments didn’t have one)</a:t>
            </a:r>
            <a:endParaRPr lang="en-US" sz="2800" dirty="0"/>
          </a:p>
        </p:txBody>
      </p:sp>
      <p:sp>
        <p:nvSpPr>
          <p:cNvPr id="3" name="Content Placeholder 2"/>
          <p:cNvSpPr>
            <a:spLocks noGrp="1"/>
          </p:cNvSpPr>
          <p:nvPr>
            <p:ph idx="1"/>
          </p:nvPr>
        </p:nvSpPr>
        <p:spPr/>
        <p:txBody>
          <a:bodyPr/>
          <a:lstStyle/>
          <a:p>
            <a:r>
              <a:rPr lang="en-US" dirty="0" smtClean="0"/>
              <a:t>With other experiments I got Gaussian-like plots like this:</a:t>
            </a:r>
            <a:endParaRPr lang="en-US" dirty="0"/>
          </a:p>
        </p:txBody>
      </p:sp>
      <p:pic>
        <p:nvPicPr>
          <p:cNvPr id="4" name="Picture 3" descr="pre_post_lightchange_bias_his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212" y="3113847"/>
            <a:ext cx="4521618" cy="3401306"/>
          </a:xfrm>
          <a:prstGeom prst="rect">
            <a:avLst/>
          </a:prstGeom>
        </p:spPr>
      </p:pic>
    </p:spTree>
    <p:extLst>
      <p:ext uri="{BB962C8B-B14F-4D97-AF65-F5344CB8AC3E}">
        <p14:creationId xmlns:p14="http://schemas.microsoft.com/office/powerpoint/2010/main" val="4034597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1240"/>
          </a:xfrm>
        </p:spPr>
        <p:txBody>
          <a:bodyPr>
            <a:noAutofit/>
          </a:bodyPr>
          <a:lstStyle/>
          <a:p>
            <a:r>
              <a:rPr lang="en-US" sz="1800" dirty="0" smtClean="0"/>
              <a:t>It depends on the interval over which you calculate the bias!</a:t>
            </a:r>
            <a:br>
              <a:rPr lang="en-US" sz="1800" dirty="0" smtClean="0"/>
            </a:br>
            <a:r>
              <a:rPr lang="en-US" sz="1800" dirty="0" smtClean="0"/>
              <a:t>The following plots are along the x-axis (old light direction)</a:t>
            </a:r>
            <a:endParaRPr lang="en-US" sz="1800" dirty="0"/>
          </a:p>
        </p:txBody>
      </p:sp>
      <p:sp>
        <p:nvSpPr>
          <p:cNvPr id="4" name="TextBox 3"/>
          <p:cNvSpPr txBox="1"/>
          <p:nvPr/>
        </p:nvSpPr>
        <p:spPr>
          <a:xfrm>
            <a:off x="827794" y="1292785"/>
            <a:ext cx="1360756" cy="646331"/>
          </a:xfrm>
          <a:prstGeom prst="rect">
            <a:avLst/>
          </a:prstGeom>
          <a:noFill/>
        </p:spPr>
        <p:txBody>
          <a:bodyPr wrap="square" rtlCol="0">
            <a:spAutoFit/>
          </a:bodyPr>
          <a:lstStyle/>
          <a:p>
            <a:r>
              <a:rPr lang="en-US" dirty="0" smtClean="0"/>
              <a:t>60-sec interval</a:t>
            </a:r>
            <a:endParaRPr lang="en-US" dirty="0"/>
          </a:p>
        </p:txBody>
      </p:sp>
      <p:pic>
        <p:nvPicPr>
          <p:cNvPr id="3" name="Picture 2" descr="bias_x_hist_interval_10fram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475" y="1152385"/>
            <a:ext cx="6819900" cy="5270500"/>
          </a:xfrm>
          <a:prstGeom prst="rect">
            <a:avLst/>
          </a:prstGeom>
        </p:spPr>
      </p:pic>
      <p:sp>
        <p:nvSpPr>
          <p:cNvPr id="6" name="Rectangle 5"/>
          <p:cNvSpPr/>
          <p:nvPr/>
        </p:nvSpPr>
        <p:spPr>
          <a:xfrm>
            <a:off x="2052475" y="2517530"/>
            <a:ext cx="1440133" cy="884537"/>
          </a:xfrm>
          <a:prstGeom prst="rect">
            <a:avLst/>
          </a:prstGeom>
          <a:gradFill flip="none" rotWithShape="1">
            <a:gsLst>
              <a:gs pos="0">
                <a:schemeClr val="accent1">
                  <a:tint val="100000"/>
                  <a:shade val="100000"/>
                  <a:satMod val="130000"/>
                  <a:alpha val="29000"/>
                </a:schemeClr>
              </a:gs>
              <a:gs pos="100000">
                <a:schemeClr val="accent1">
                  <a:tint val="50000"/>
                  <a:shade val="100000"/>
                  <a:satMod val="350000"/>
                  <a:alpha val="2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2506190"/>
            <a:ext cx="1493218" cy="646331"/>
          </a:xfrm>
          <a:prstGeom prst="rect">
            <a:avLst/>
          </a:prstGeom>
          <a:noFill/>
        </p:spPr>
        <p:txBody>
          <a:bodyPr wrap="square" rtlCol="0">
            <a:spAutoFit/>
          </a:bodyPr>
          <a:lstStyle/>
          <a:p>
            <a:r>
              <a:rPr lang="en-US" dirty="0" smtClean="0"/>
              <a:t>Tracks shown in next slide</a:t>
            </a:r>
            <a:endParaRPr lang="en-US" dirty="0"/>
          </a:p>
        </p:txBody>
      </p:sp>
    </p:spTree>
    <p:extLst>
      <p:ext uri="{BB962C8B-B14F-4D97-AF65-F5344CB8AC3E}">
        <p14:creationId xmlns:p14="http://schemas.microsoft.com/office/powerpoint/2010/main" val="38631981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1136"/>
          </a:xfrm>
        </p:spPr>
        <p:txBody>
          <a:bodyPr>
            <a:normAutofit fontScale="90000"/>
          </a:bodyPr>
          <a:lstStyle/>
          <a:p>
            <a:r>
              <a:rPr lang="en-US" sz="3600" dirty="0" smtClean="0"/>
              <a:t>Tracks for the 6</a:t>
            </a:r>
            <a:r>
              <a:rPr lang="en-US" sz="3600" baseline="30000" dirty="0" smtClean="0"/>
              <a:t>th</a:t>
            </a:r>
            <a:r>
              <a:rPr lang="en-US" sz="3600" dirty="0" smtClean="0"/>
              <a:t> interval</a:t>
            </a:r>
            <a:endParaRPr lang="en-US" sz="3600" dirty="0"/>
          </a:p>
        </p:txBody>
      </p:sp>
      <p:sp>
        <p:nvSpPr>
          <p:cNvPr id="9" name="Rectangle 8"/>
          <p:cNvSpPr/>
          <p:nvPr/>
        </p:nvSpPr>
        <p:spPr>
          <a:xfrm>
            <a:off x="4785327" y="1417638"/>
            <a:ext cx="1451473" cy="90612"/>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338856" y="1281445"/>
            <a:ext cx="2347943" cy="369332"/>
          </a:xfrm>
          <a:prstGeom prst="rect">
            <a:avLst/>
          </a:prstGeom>
          <a:noFill/>
        </p:spPr>
        <p:txBody>
          <a:bodyPr wrap="square" rtlCol="0">
            <a:spAutoFit/>
          </a:bodyPr>
          <a:lstStyle/>
          <a:p>
            <a:r>
              <a:rPr lang="en-US" dirty="0" smtClean="0"/>
              <a:t>Look along this axis</a:t>
            </a:r>
            <a:endParaRPr lang="en-US" dirty="0"/>
          </a:p>
        </p:txBody>
      </p:sp>
      <p:sp>
        <p:nvSpPr>
          <p:cNvPr id="11" name="TextBox 10"/>
          <p:cNvSpPr txBox="1"/>
          <p:nvPr/>
        </p:nvSpPr>
        <p:spPr>
          <a:xfrm>
            <a:off x="0" y="819780"/>
            <a:ext cx="4422459" cy="646331"/>
          </a:xfrm>
          <a:prstGeom prst="rect">
            <a:avLst/>
          </a:prstGeom>
          <a:noFill/>
        </p:spPr>
        <p:txBody>
          <a:bodyPr wrap="square" rtlCol="0">
            <a:spAutoFit/>
          </a:bodyPr>
          <a:lstStyle/>
          <a:p>
            <a:r>
              <a:rPr lang="en-US" dirty="0" smtClean="0"/>
              <a:t>Cells are mostly either moving right or left, if you only look along the horizontal axis</a:t>
            </a:r>
            <a:endParaRPr lang="en-US" dirty="0"/>
          </a:p>
        </p:txBody>
      </p:sp>
      <p:pic>
        <p:nvPicPr>
          <p:cNvPr id="4" name="Picture 3" descr="tracked10_61.tif"/>
          <p:cNvPicPr>
            <a:picLocks noChangeAspect="1"/>
          </p:cNvPicPr>
          <p:nvPr/>
        </p:nvPicPr>
        <p:blipFill rotWithShape="1">
          <a:blip r:embed="rId2">
            <a:extLst>
              <a:ext uri="{28A0092B-C50C-407E-A947-70E740481C1C}">
                <a14:useLocalDpi xmlns:a14="http://schemas.microsoft.com/office/drawing/2010/main" val="0"/>
              </a:ext>
            </a:extLst>
          </a:blip>
          <a:srcRect l="7465" t="5088" r="42014" b="59955"/>
          <a:stretch/>
        </p:blipFill>
        <p:spPr>
          <a:xfrm>
            <a:off x="114300" y="1968276"/>
            <a:ext cx="8908236" cy="4623024"/>
          </a:xfrm>
          <a:prstGeom prst="rect">
            <a:avLst/>
          </a:prstGeom>
        </p:spPr>
      </p:pic>
    </p:spTree>
    <p:extLst>
      <p:ext uri="{BB962C8B-B14F-4D97-AF65-F5344CB8AC3E}">
        <p14:creationId xmlns:p14="http://schemas.microsoft.com/office/powerpoint/2010/main" val="24374404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8714" y="425061"/>
            <a:ext cx="4100285" cy="646331"/>
          </a:xfrm>
          <a:prstGeom prst="rect">
            <a:avLst/>
          </a:prstGeom>
          <a:noFill/>
        </p:spPr>
        <p:txBody>
          <a:bodyPr wrap="square" rtlCol="0">
            <a:spAutoFit/>
          </a:bodyPr>
          <a:lstStyle/>
          <a:p>
            <a:r>
              <a:rPr lang="en-US" dirty="0" smtClean="0"/>
              <a:t>Using 120-sec intervals still does not remove the bimodal distribution</a:t>
            </a:r>
            <a:endParaRPr lang="en-US" dirty="0"/>
          </a:p>
        </p:txBody>
      </p:sp>
      <p:pic>
        <p:nvPicPr>
          <p:cNvPr id="2" name="Picture 1" descr="bias_x_hist_interval_20fram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324" y="1163725"/>
            <a:ext cx="6819900" cy="5270500"/>
          </a:xfrm>
          <a:prstGeom prst="rect">
            <a:avLst/>
          </a:prstGeom>
        </p:spPr>
      </p:pic>
      <p:sp>
        <p:nvSpPr>
          <p:cNvPr id="5" name="Rectangle 4"/>
          <p:cNvSpPr/>
          <p:nvPr/>
        </p:nvSpPr>
        <p:spPr>
          <a:xfrm>
            <a:off x="2381324" y="2524332"/>
            <a:ext cx="1440133" cy="884537"/>
          </a:xfrm>
          <a:prstGeom prst="rect">
            <a:avLst/>
          </a:prstGeom>
          <a:gradFill flip="none" rotWithShape="1">
            <a:gsLst>
              <a:gs pos="0">
                <a:schemeClr val="accent1">
                  <a:tint val="100000"/>
                  <a:shade val="100000"/>
                  <a:satMod val="130000"/>
                  <a:alpha val="29000"/>
                </a:schemeClr>
              </a:gs>
              <a:gs pos="100000">
                <a:schemeClr val="accent1">
                  <a:tint val="50000"/>
                  <a:shade val="100000"/>
                  <a:satMod val="350000"/>
                  <a:alpha val="2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7200" y="2506190"/>
            <a:ext cx="1493218" cy="646331"/>
          </a:xfrm>
          <a:prstGeom prst="rect">
            <a:avLst/>
          </a:prstGeom>
          <a:noFill/>
        </p:spPr>
        <p:txBody>
          <a:bodyPr wrap="square" rtlCol="0">
            <a:spAutoFit/>
          </a:bodyPr>
          <a:lstStyle/>
          <a:p>
            <a:r>
              <a:rPr lang="en-US" dirty="0" smtClean="0"/>
              <a:t>Tracks shown in next slide</a:t>
            </a:r>
            <a:endParaRPr lang="en-US" dirty="0"/>
          </a:p>
        </p:txBody>
      </p:sp>
    </p:spTree>
    <p:extLst>
      <p:ext uri="{BB962C8B-B14F-4D97-AF65-F5344CB8AC3E}">
        <p14:creationId xmlns:p14="http://schemas.microsoft.com/office/powerpoint/2010/main" val="19536815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cked20_61.tif"/>
          <p:cNvPicPr>
            <a:picLocks noChangeAspect="1"/>
          </p:cNvPicPr>
          <p:nvPr/>
        </p:nvPicPr>
        <p:blipFill rotWithShape="1">
          <a:blip r:embed="rId2">
            <a:extLst>
              <a:ext uri="{28A0092B-C50C-407E-A947-70E740481C1C}">
                <a14:useLocalDpi xmlns:a14="http://schemas.microsoft.com/office/drawing/2010/main" val="0"/>
              </a:ext>
            </a:extLst>
          </a:blip>
          <a:srcRect l="7465" t="5005" r="41493" b="60735"/>
          <a:stretch/>
        </p:blipFill>
        <p:spPr>
          <a:xfrm>
            <a:off x="0" y="2019299"/>
            <a:ext cx="8990764" cy="4525963"/>
          </a:xfrm>
          <a:prstGeom prst="rect">
            <a:avLst/>
          </a:prstGeom>
        </p:spPr>
      </p:pic>
      <p:sp>
        <p:nvSpPr>
          <p:cNvPr id="5" name="Rectangle 4"/>
          <p:cNvSpPr/>
          <p:nvPr/>
        </p:nvSpPr>
        <p:spPr>
          <a:xfrm>
            <a:off x="330305" y="1511691"/>
            <a:ext cx="4506362" cy="369332"/>
          </a:xfrm>
          <a:prstGeom prst="rect">
            <a:avLst/>
          </a:prstGeom>
        </p:spPr>
        <p:txBody>
          <a:bodyPr wrap="none">
            <a:spAutoFit/>
          </a:bodyPr>
          <a:lstStyle/>
          <a:p>
            <a:r>
              <a:rPr lang="en-US" dirty="0"/>
              <a:t>Cells are </a:t>
            </a:r>
            <a:r>
              <a:rPr lang="en-US" dirty="0" smtClean="0"/>
              <a:t>still mostly </a:t>
            </a:r>
            <a:r>
              <a:rPr lang="en-US" dirty="0"/>
              <a:t>either moving right or left</a:t>
            </a:r>
          </a:p>
        </p:txBody>
      </p:sp>
    </p:spTree>
    <p:extLst>
      <p:ext uri="{BB962C8B-B14F-4D97-AF65-F5344CB8AC3E}">
        <p14:creationId xmlns:p14="http://schemas.microsoft.com/office/powerpoint/2010/main" val="2018000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11847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11205</TotalTime>
  <Words>543</Words>
  <Application>Microsoft Macintosh PowerPoint</Application>
  <PresentationFormat>On-screen Show (4:3)</PresentationFormat>
  <Paragraphs>49</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Cells used from (Directed light repeat 2) plate, started on 14 Dec. The region that the microscopy was focused on is bordered in yellow. Finger-crashing experiment was commenced 58 hrs after the start of the 14-Dec experiment</vt:lpstr>
      <vt:lpstr>finger_crashing_17dec2011 Evolution of cells’ bias toward new light direction each interval is over the span of 10 frames (6sec/frame)</vt:lpstr>
      <vt:lpstr>Evolution of cells’ bias toward new light direction each interval is over the span of 20 frames (6sec/frame) Trend is the same as a 10-frame interval </vt:lpstr>
      <vt:lpstr>Why did I get the bimodal histogram? (when other experiments didn’t have one)</vt:lpstr>
      <vt:lpstr>It depends on the interval over which you calculate the bias! The following plots are along the x-axis (old light direction)</vt:lpstr>
      <vt:lpstr>Tracks for the 6th interval</vt:lpstr>
      <vt:lpstr>PowerPoint Presentation</vt:lpstr>
      <vt:lpstr>PowerPoint Presentation</vt:lpstr>
      <vt:lpstr>PowerPoint Presentation</vt:lpstr>
      <vt:lpstr>20 Aug experiment (thinner fingers)</vt:lpstr>
      <vt:lpstr>Comparing to a later experiment (20Aug), in the same midfinger region I am going to compare the results between tracking cells every sec versus every 6 sec (as in the previous experiment)</vt:lpstr>
      <vt:lpstr>PowerPoint Presentation</vt:lpstr>
      <vt:lpstr>PowerPoint Presentation</vt:lpstr>
      <vt:lpstr>Bias in the direction along the old light axis</vt:lpstr>
      <vt:lpstr>Tracks of cells taken from the 6th interval </vt:lpstr>
      <vt:lpstr>Got the same result from another repeat experiment (18March2013)..</vt:lpstr>
      <vt:lpstr>PowerPoint Presentation</vt:lpstr>
      <vt:lpstr>PowerPoint Presentation</vt:lpstr>
      <vt:lpstr>Changing the standard deviation of defined bias values in simulations</vt:lpstr>
      <vt:lpstr>Mean defined bias= 0.5, std dev=0.8 Surprisingly, the mean bias is lower in the finger region than in the drop (taken at 110th timepoint, out of 200 timepoints), </vt:lpstr>
      <vt:lpstr>PowerPoint Presentation</vt:lpstr>
      <vt:lpstr>Mean defined bias = 0.15, std dev = 0.3 The cells at the front of the drop have a distinctly higher movement bias, which is different from experiments, where the finger region have a higher bias.. Tip&gt;midfinger</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Cells used from (Directed light repeat 2) plate, started on 14 Dec. The region that the microscopy was focused on is bordered in yellow. Finger-crashing experiment was commenced 58 hrs after the start of the 14-Dec experiment</dc:title>
  <dc:creator>Rosanna Chau</dc:creator>
  <cp:lastModifiedBy>Rosanna Chau</cp:lastModifiedBy>
  <cp:revision>39</cp:revision>
  <dcterms:created xsi:type="dcterms:W3CDTF">2013-02-28T23:44:12Z</dcterms:created>
  <dcterms:modified xsi:type="dcterms:W3CDTF">2013-04-27T23:31:27Z</dcterms:modified>
</cp:coreProperties>
</file>