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64" r:id="rId6"/>
    <p:sldId id="259" r:id="rId7"/>
    <p:sldId id="260" r:id="rId8"/>
    <p:sldId id="258" r:id="rId9"/>
    <p:sldId id="261" r:id="rId10"/>
    <p:sldId id="263" r:id="rId11"/>
    <p:sldId id="262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10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8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7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8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5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9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0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40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8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6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9269B-53BB-C64F-8EDD-5A9AFF821CB9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DF09D-C06B-C245-8557-042E5CD6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9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wavelengths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2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88" y="-233362"/>
            <a:ext cx="5074878" cy="3817486"/>
          </a:xfrm>
          <a:prstGeom prst="rect">
            <a:avLst/>
          </a:prstGeom>
        </p:spPr>
      </p:pic>
      <p:pic>
        <p:nvPicPr>
          <p:cNvPr id="5" name="Picture 4" descr="660_ma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79" y="2982147"/>
            <a:ext cx="5360434" cy="403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9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3353" y="-2315652"/>
            <a:ext cx="989020" cy="6169601"/>
          </a:xfrm>
          <a:prstGeom prst="rect">
            <a:avLst/>
          </a:prstGeom>
        </p:spPr>
      </p:pic>
      <p:pic>
        <p:nvPicPr>
          <p:cNvPr id="5" name="Picture 4" descr="66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3191" y="-2610878"/>
            <a:ext cx="663928" cy="8745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4556879" y="-2827649"/>
            <a:ext cx="517407" cy="590930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/>
              <a:t>45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34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29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18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16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14</a:t>
            </a:r>
          </a:p>
          <a:p>
            <a:endParaRPr lang="en-US" sz="1400" dirty="0"/>
          </a:p>
          <a:p>
            <a:r>
              <a:rPr lang="en-US" sz="1400" dirty="0" smtClean="0"/>
              <a:t>12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11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9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5630" y="686741"/>
            <a:ext cx="884296" cy="94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5630" y="345637"/>
            <a:ext cx="88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660nm</a:t>
            </a:r>
            <a:endParaRPr lang="en-US" dirty="0"/>
          </a:p>
        </p:txBody>
      </p:sp>
      <p:pic>
        <p:nvPicPr>
          <p:cNvPr id="10" name="Picture 9" descr="biasx_compil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57" y="2087230"/>
            <a:ext cx="5978407" cy="47707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68738" y="1067465"/>
            <a:ext cx="84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24hrs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083192"/>
            <a:ext cx="84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48hrs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7933" y="3966183"/>
            <a:ext cx="1702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Plotting the mean bias value across 6 100-sec intervals in each case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182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eedx_compil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89" y="1058863"/>
            <a:ext cx="63754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80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04" y="110008"/>
            <a:ext cx="1530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19Sept experiment</a:t>
            </a:r>
            <a:endParaRPr lang="en-US" sz="1400" dirty="0"/>
          </a:p>
        </p:txBody>
      </p:sp>
      <p:pic>
        <p:nvPicPr>
          <p:cNvPr id="5" name="Picture 4" descr="6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24464" y="-2731840"/>
            <a:ext cx="1221859" cy="7622073"/>
          </a:xfrm>
          <a:prstGeom prst="rect">
            <a:avLst/>
          </a:prstGeom>
        </p:spPr>
      </p:pic>
      <p:pic>
        <p:nvPicPr>
          <p:cNvPr id="7" name="Picture 6" descr="biasx_compile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5" y="1975076"/>
            <a:ext cx="6070149" cy="47954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4784602" y="-3234559"/>
            <a:ext cx="517407" cy="69865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/>
              <a:t>45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34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29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20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18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16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14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12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11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04" y="1975076"/>
            <a:ext cx="1710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this </a:t>
            </a:r>
            <a:r>
              <a:rPr lang="en-US" sz="1400" dirty="0" err="1" smtClean="0"/>
              <a:t>expt</a:t>
            </a:r>
            <a:r>
              <a:rPr lang="en-US" sz="1400" dirty="0" smtClean="0"/>
              <a:t>, I measured the bias in 6 drops.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00092" y="2137416"/>
            <a:ext cx="12900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Light Intensity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30006" y="1379208"/>
            <a:ext cx="1320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27 </a:t>
            </a:r>
            <a:r>
              <a:rPr lang="en-US" sz="1400" dirty="0" err="1" smtClean="0"/>
              <a:t>hrs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0061" y="1056073"/>
            <a:ext cx="884296" cy="94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0061" y="714969"/>
            <a:ext cx="88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660nm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4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0145"/>
            <a:ext cx="8229600" cy="41360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 was surprised that there wasn’t a clear trend in the bias values at 6-hrs, esp. from the drops experiencing 45, 34, 29, 20 </a:t>
            </a:r>
            <a:r>
              <a:rPr lang="en-US" sz="2400" dirty="0" err="1" smtClean="0"/>
              <a:t>uE</a:t>
            </a:r>
            <a:r>
              <a:rPr lang="en-US" sz="2400" dirty="0" smtClean="0"/>
              <a:t>, because cells had already clearly moved out of the respective drops by then.</a:t>
            </a:r>
            <a:endParaRPr lang="en-US" sz="2400" dirty="0"/>
          </a:p>
        </p:txBody>
      </p:sp>
      <p:pic>
        <p:nvPicPr>
          <p:cNvPr id="4" name="Picture 3" descr="6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8127" y="-2680315"/>
            <a:ext cx="1220949" cy="7616396"/>
          </a:xfrm>
          <a:prstGeom prst="rect">
            <a:avLst/>
          </a:prstGeom>
        </p:spPr>
      </p:pic>
      <p:pic>
        <p:nvPicPr>
          <p:cNvPr id="5" name="Picture 4" descr="660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2"/>
          <a:stretch/>
        </p:blipFill>
        <p:spPr>
          <a:xfrm rot="16200000">
            <a:off x="3798116" y="1684980"/>
            <a:ext cx="2815921" cy="7166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006" y="1379208"/>
            <a:ext cx="1320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6 </a:t>
            </a:r>
            <a:r>
              <a:rPr lang="en-US" sz="1400" dirty="0" err="1" smtClean="0"/>
              <a:t>hrs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40004" y="5990437"/>
            <a:ext cx="1760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four drops magnified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584596" y="-3247190"/>
            <a:ext cx="517407" cy="69865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/>
              <a:t>45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34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29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20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18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16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14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12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11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039723" y="1271506"/>
            <a:ext cx="707184" cy="61247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dirty="0" smtClean="0"/>
              <a:t>45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34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29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20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17014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02"/>
            <a:ext cx="8229600" cy="40541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Couldn’t see a good trend in the velocities or speeds either</a:t>
            </a:r>
            <a:endParaRPr lang="en-US" sz="2400" dirty="0"/>
          </a:p>
        </p:txBody>
      </p:sp>
      <p:pic>
        <p:nvPicPr>
          <p:cNvPr id="4" name="Picture 3" descr="speedx_compile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24" y="3349110"/>
            <a:ext cx="4459400" cy="3508890"/>
          </a:xfrm>
          <a:prstGeom prst="rect">
            <a:avLst/>
          </a:prstGeom>
        </p:spPr>
      </p:pic>
      <p:pic>
        <p:nvPicPr>
          <p:cNvPr id="5" name="Picture 4" descr="velx_compile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3" y="425414"/>
            <a:ext cx="4826031" cy="3752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003" y="5981131"/>
            <a:ext cx="4320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I tried to repeat the experiment, to see if I can get the same quick finger formation and image the cells in the initial fingers..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71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005" y="200015"/>
            <a:ext cx="100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27Sept </a:t>
            </a:r>
            <a:r>
              <a:rPr lang="en-US" dirty="0" err="1" smtClean="0"/>
              <a:t>expt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519" y="1730126"/>
            <a:ext cx="1790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But the cells didn’t move out of the drop till many </a:t>
            </a:r>
            <a:r>
              <a:rPr lang="en-US" sz="1600" dirty="0" err="1" smtClean="0"/>
              <a:t>hrs</a:t>
            </a:r>
            <a:r>
              <a:rPr lang="en-US" sz="1600" dirty="0" smtClean="0"/>
              <a:t> after, so I was only able to image the front of the drop  </a:t>
            </a:r>
            <a:endParaRPr lang="en-US" sz="1600" dirty="0"/>
          </a:p>
        </p:txBody>
      </p:sp>
      <p:pic>
        <p:nvPicPr>
          <p:cNvPr id="2" name="Picture 1" descr="6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9130" y="-2832802"/>
            <a:ext cx="1252019" cy="781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4949124" y="-3247190"/>
            <a:ext cx="517407" cy="69865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/>
              <a:t>45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34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29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20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18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16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14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12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11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9</a:t>
            </a:r>
          </a:p>
        </p:txBody>
      </p:sp>
      <p:pic>
        <p:nvPicPr>
          <p:cNvPr id="3" name="Picture 2" descr="biasx_compile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86" y="1841500"/>
            <a:ext cx="6350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1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eedx_compile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72" y="2870208"/>
            <a:ext cx="5068028" cy="3987791"/>
          </a:xfrm>
          <a:prstGeom prst="rect">
            <a:avLst/>
          </a:prstGeom>
        </p:spPr>
      </p:pic>
      <p:pic>
        <p:nvPicPr>
          <p:cNvPr id="3" name="Picture 2" descr="velx_compile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15" y="0"/>
            <a:ext cx="5093233" cy="39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2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a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04" y="368090"/>
            <a:ext cx="2820738" cy="6193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8604" y="0"/>
            <a:ext cx="275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435nm 	535nm	660nm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2693" y="542935"/>
            <a:ext cx="653389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144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115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90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75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58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50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42</a:t>
            </a:r>
          </a:p>
          <a:p>
            <a:endParaRPr lang="en-US" sz="1400" dirty="0"/>
          </a:p>
          <a:p>
            <a:r>
              <a:rPr lang="en-US" sz="1400" dirty="0" smtClean="0"/>
              <a:t>35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30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24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083519" y="542935"/>
            <a:ext cx="653389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42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32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24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14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12</a:t>
            </a:r>
          </a:p>
          <a:p>
            <a:endParaRPr lang="en-US" sz="1400" dirty="0"/>
          </a:p>
          <a:p>
            <a:r>
              <a:rPr lang="en-US" sz="1400" dirty="0" smtClean="0"/>
              <a:t>11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10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6666" y="538897"/>
            <a:ext cx="653389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45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34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29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18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16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14</a:t>
            </a:r>
          </a:p>
          <a:p>
            <a:endParaRPr lang="en-US" sz="1400" dirty="0"/>
          </a:p>
          <a:p>
            <a:r>
              <a:rPr lang="en-US" sz="1400" dirty="0" smtClean="0"/>
              <a:t>12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11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026" y="101226"/>
            <a:ext cx="115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Aug2013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9269" y="772992"/>
            <a:ext cx="60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Day2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5648" y="2963135"/>
            <a:ext cx="1904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For the intensities tested, 535nm and 660nm show an intensity-dependent response. 435nm shows some forward movement after 3 days at the higher intensities. 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147" y="5723819"/>
            <a:ext cx="15644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Done using square plate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543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35_ma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019" y="2963133"/>
            <a:ext cx="5397944" cy="4060507"/>
          </a:xfrm>
          <a:prstGeom prst="rect">
            <a:avLst/>
          </a:prstGeom>
        </p:spPr>
      </p:pic>
      <p:pic>
        <p:nvPicPr>
          <p:cNvPr id="5" name="Picture 4" descr="53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52" y="-219393"/>
            <a:ext cx="5209442" cy="39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9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56" y="-145775"/>
            <a:ext cx="4878590" cy="3669832"/>
          </a:xfrm>
          <a:prstGeom prst="rect">
            <a:avLst/>
          </a:prstGeom>
        </p:spPr>
      </p:pic>
      <p:pic>
        <p:nvPicPr>
          <p:cNvPr id="5" name="Picture 4" descr="435_ma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45" y="3064360"/>
            <a:ext cx="5181361" cy="38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9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6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88" y="-233362"/>
            <a:ext cx="5074878" cy="3817486"/>
          </a:xfrm>
          <a:prstGeom prst="rect">
            <a:avLst/>
          </a:prstGeom>
        </p:spPr>
      </p:pic>
      <p:pic>
        <p:nvPicPr>
          <p:cNvPr id="5" name="Picture 4" descr="660_ma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79" y="2982147"/>
            <a:ext cx="5360434" cy="403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8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988" y="101226"/>
            <a:ext cx="275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435nm 	535nm	660nm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7077" y="644161"/>
            <a:ext cx="653389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144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115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90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75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58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50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42</a:t>
            </a:r>
          </a:p>
          <a:p>
            <a:endParaRPr lang="en-US" sz="1400" dirty="0"/>
          </a:p>
          <a:p>
            <a:r>
              <a:rPr lang="en-US" sz="1400" dirty="0" smtClean="0"/>
              <a:t>35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30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24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647903" y="644161"/>
            <a:ext cx="653389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42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32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24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14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12</a:t>
            </a:r>
          </a:p>
          <a:p>
            <a:endParaRPr lang="en-US" sz="1400" dirty="0"/>
          </a:p>
          <a:p>
            <a:r>
              <a:rPr lang="en-US" sz="1400" dirty="0" smtClean="0"/>
              <a:t>11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10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6199" y="644160"/>
            <a:ext cx="653389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45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34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29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18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16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14</a:t>
            </a:r>
          </a:p>
          <a:p>
            <a:endParaRPr lang="en-US" sz="1400" dirty="0"/>
          </a:p>
          <a:p>
            <a:r>
              <a:rPr lang="en-US" sz="1400" dirty="0" smtClean="0"/>
              <a:t>12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11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9</a:t>
            </a:r>
          </a:p>
        </p:txBody>
      </p:sp>
      <p:pic>
        <p:nvPicPr>
          <p:cNvPr id="2" name="Picture 1" descr="colla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88" y="542935"/>
            <a:ext cx="2737622" cy="6010533"/>
          </a:xfrm>
          <a:prstGeom prst="rect">
            <a:avLst/>
          </a:prstGeom>
        </p:spPr>
      </p:pic>
      <p:pic>
        <p:nvPicPr>
          <p:cNvPr id="3" name="Picture 2" descr="colla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79" y="542935"/>
            <a:ext cx="1850572" cy="60105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026" y="101226"/>
            <a:ext cx="115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7Aug2013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9269" y="772992"/>
            <a:ext cx="60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Day2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77203" y="772992"/>
            <a:ext cx="60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Day4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48576" y="101226"/>
            <a:ext cx="4159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For the intensities tested, 535nm and 660nm show an intensity-dependent response. 435nm shows some forward movement after 3 days at the higher intensities. 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261080"/>
            <a:ext cx="124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Done using square plate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114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At high 435nm intensities, the drop extends a single wide front, if any, toward light.</a:t>
            </a:r>
          </a:p>
          <a:p>
            <a:pPr lvl="1"/>
            <a:r>
              <a:rPr lang="en-US" sz="1600" dirty="0" smtClean="0"/>
              <a:t>From what we know about TaxD1, the active blue-absorbing form converts to the inactive green-absorbing form after absorbing blue light.</a:t>
            </a:r>
          </a:p>
          <a:p>
            <a:pPr lvl="1"/>
            <a:r>
              <a:rPr lang="en-US" sz="1600" dirty="0" smtClean="0"/>
              <a:t>From what we know from the taxD1 mutant, TaxD1 seems to suppress sideways noise in motility. Are we seeing the same effect? </a:t>
            </a:r>
          </a:p>
          <a:p>
            <a:pPr lvl="1"/>
            <a:r>
              <a:rPr lang="en-US" sz="1600" dirty="0" smtClean="0"/>
              <a:t>But if TaxD1 is being inactivated, why are the cells not moving backward?</a:t>
            </a:r>
          </a:p>
          <a:p>
            <a:pPr lvl="1"/>
            <a:r>
              <a:rPr lang="en-US" sz="1600" dirty="0" err="1" smtClean="0"/>
              <a:t>PixD</a:t>
            </a:r>
            <a:r>
              <a:rPr lang="en-US" sz="1600" dirty="0" smtClean="0"/>
              <a:t> (BLUF) also absorbs at 440nm, so are we seeing the effect of </a:t>
            </a:r>
            <a:r>
              <a:rPr lang="en-US" sz="1600" dirty="0" err="1" smtClean="0"/>
              <a:t>PixD</a:t>
            </a:r>
            <a:r>
              <a:rPr lang="en-US" sz="1600" dirty="0" smtClean="0"/>
              <a:t> as well? (</a:t>
            </a:r>
            <a:r>
              <a:rPr lang="en-US" sz="1600" dirty="0" err="1" smtClean="0"/>
              <a:t>pixD</a:t>
            </a:r>
            <a:r>
              <a:rPr lang="en-US" sz="1600" dirty="0" smtClean="0"/>
              <a:t> mutant is a </a:t>
            </a:r>
            <a:r>
              <a:rPr lang="en-US" sz="1600" dirty="0" err="1" smtClean="0"/>
              <a:t>backmover</a:t>
            </a:r>
            <a:r>
              <a:rPr lang="en-US" sz="1600" dirty="0" smtClean="0"/>
              <a:t> under 660nm)</a:t>
            </a:r>
          </a:p>
          <a:p>
            <a:r>
              <a:rPr lang="en-US" sz="1800" dirty="0" smtClean="0"/>
              <a:t>Under 535nm, the cells exhibit an intensity-dependent response</a:t>
            </a:r>
            <a:endParaRPr lang="en-US" sz="1800" dirty="0"/>
          </a:p>
          <a:p>
            <a:pPr lvl="1"/>
            <a:r>
              <a:rPr lang="en-US" sz="1600" dirty="0" smtClean="0"/>
              <a:t>Is this a demonstration of TaxD1 converting to a higher ration of the active blue-absorbing form?</a:t>
            </a:r>
          </a:p>
          <a:p>
            <a:pPr lvl="1"/>
            <a:r>
              <a:rPr lang="en-US" sz="1600" dirty="0" err="1" smtClean="0"/>
              <a:t>UiRs</a:t>
            </a:r>
            <a:r>
              <a:rPr lang="en-US" sz="1600" dirty="0" smtClean="0"/>
              <a:t> absorbs at 534nm, and the mutant is a forward mover under blue and green.</a:t>
            </a:r>
          </a:p>
          <a:p>
            <a:endParaRPr lang="en-US" sz="1800" dirty="0" smtClean="0"/>
          </a:p>
          <a:p>
            <a:r>
              <a:rPr lang="en-US" sz="1800" dirty="0" smtClean="0"/>
              <a:t>Next steps: </a:t>
            </a:r>
            <a:r>
              <a:rPr lang="en-US" sz="1800" dirty="0"/>
              <a:t>t</a:t>
            </a:r>
            <a:r>
              <a:rPr lang="en-US" sz="1800" dirty="0" smtClean="0"/>
              <a:t>axD1 mutant under the same intensities, to see if we are seeing the effect of inactivating TaxD1 under high blue intensities, and activating under high green.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6648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a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13" y="562580"/>
            <a:ext cx="2770588" cy="6082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8432" y="193248"/>
            <a:ext cx="275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435nm 	535nm	435nm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2521" y="736183"/>
            <a:ext cx="653389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144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115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90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75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58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50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42</a:t>
            </a:r>
          </a:p>
          <a:p>
            <a:endParaRPr lang="en-US" sz="1400" dirty="0"/>
          </a:p>
          <a:p>
            <a:r>
              <a:rPr lang="en-US" sz="1400" dirty="0" smtClean="0"/>
              <a:t>35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30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24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083347" y="736183"/>
            <a:ext cx="653389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22.5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17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13.5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11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8.5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8</a:t>
            </a:r>
          </a:p>
          <a:p>
            <a:endParaRPr lang="en-US" sz="1400" dirty="0"/>
          </a:p>
          <a:p>
            <a:r>
              <a:rPr lang="en-US" sz="1400" dirty="0"/>
              <a:t>7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6.5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571643" y="736182"/>
            <a:ext cx="653389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85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63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50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38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30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23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20</a:t>
            </a:r>
          </a:p>
          <a:p>
            <a:endParaRPr lang="en-US" sz="1400" dirty="0"/>
          </a:p>
          <a:p>
            <a:r>
              <a:rPr lang="en-US" sz="1400" dirty="0" smtClean="0"/>
              <a:t>16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14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2026" y="101226"/>
            <a:ext cx="138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13Aug2013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9269" y="772992"/>
            <a:ext cx="60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Day2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261080"/>
            <a:ext cx="124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Done using square plate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555390" y="736183"/>
            <a:ext cx="957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Testing low 535nm and 435nm intensities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8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Single-cell microscopy at early </a:t>
            </a:r>
            <a:r>
              <a:rPr lang="en-US" sz="2800" dirty="0" err="1" smtClean="0"/>
              <a:t>timepoints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To determine if the different observed fingering patterns are the result of intensity-dependent </a:t>
            </a:r>
            <a:r>
              <a:rPr lang="en-US" sz="2400" dirty="0" err="1" smtClean="0"/>
              <a:t>phototactic</a:t>
            </a:r>
            <a:r>
              <a:rPr lang="en-US" sz="2400" dirty="0" smtClean="0"/>
              <a:t> responses (and not higher cell density due to division at increasing intensities)</a:t>
            </a:r>
          </a:p>
          <a:p>
            <a:r>
              <a:rPr lang="en-US" sz="2400" dirty="0" smtClean="0"/>
              <a:t>10-min videos taken every 2 hours, starting at 0-hr after light-on</a:t>
            </a:r>
          </a:p>
          <a:p>
            <a:pPr lvl="1"/>
            <a:r>
              <a:rPr lang="en-US" sz="2000" dirty="0" smtClean="0"/>
              <a:t>At 0, 2, 4, 6, 8, 24 </a:t>
            </a:r>
            <a:r>
              <a:rPr lang="en-US" sz="2000" dirty="0" err="1" smtClean="0"/>
              <a:t>hrs</a:t>
            </a:r>
            <a:endParaRPr lang="en-US" sz="2000" dirty="0" smtClean="0"/>
          </a:p>
          <a:p>
            <a:r>
              <a:rPr lang="en-US" sz="2400" dirty="0" smtClean="0"/>
              <a:t>4 drops were imaged in each experiment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039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646</Words>
  <Application>Microsoft Macintosh PowerPoint</Application>
  <PresentationFormat>On-screen Show (4:3)</PresentationFormat>
  <Paragraphs>427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wavelengths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Single-cell microscopy at early timepoints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Couldn’t see a good trend in the velocities or speeds either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wavelengths</dc:title>
  <dc:creator>Rosanna Chau</dc:creator>
  <cp:lastModifiedBy>Rosanna Chau</cp:lastModifiedBy>
  <cp:revision>22</cp:revision>
  <dcterms:created xsi:type="dcterms:W3CDTF">2013-08-14T21:47:06Z</dcterms:created>
  <dcterms:modified xsi:type="dcterms:W3CDTF">2013-10-05T01:56:58Z</dcterms:modified>
</cp:coreProperties>
</file>