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78" r:id="rId6"/>
    <p:sldId id="279" r:id="rId7"/>
    <p:sldId id="277" r:id="rId8"/>
    <p:sldId id="275" r:id="rId9"/>
    <p:sldId id="276" r:id="rId10"/>
    <p:sldId id="280" r:id="rId11"/>
    <p:sldId id="281" r:id="rId12"/>
    <p:sldId id="271" r:id="rId13"/>
    <p:sldId id="283" r:id="rId14"/>
    <p:sldId id="282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E96B-5CAD-154F-AE05-182CA05AD860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F659-2EDD-2444-BBA0-E1BAEE572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7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0192-23CF-0748-9B17-12927A7C85AE}" type="datetimeFigureOut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6171-DBED-BF4B-B64E-BEA32BD6A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Intermediate regime during finger formation: from instabilities to fingers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Questions that we are interested in:</a:t>
            </a:r>
          </a:p>
          <a:p>
            <a:pPr lvl="1"/>
            <a:r>
              <a:rPr lang="en-US" sz="1800" dirty="0" smtClean="0"/>
              <a:t>How do fingers break out of the edge?</a:t>
            </a:r>
          </a:p>
          <a:p>
            <a:pPr lvl="1"/>
            <a:r>
              <a:rPr lang="en-US" sz="1800" dirty="0" smtClean="0"/>
              <a:t>Are there characteristic and dominant instability modes that lead to fingers?</a:t>
            </a:r>
          </a:p>
          <a:p>
            <a:pPr lvl="2"/>
            <a:r>
              <a:rPr lang="en-US" sz="1400" dirty="0" smtClean="0"/>
              <a:t>These would be wavelengths or modes that are unstable (will propagate over time)</a:t>
            </a:r>
          </a:p>
          <a:p>
            <a:pPr lvl="2"/>
            <a:endParaRPr lang="en-US" sz="1400" dirty="0" smtClean="0"/>
          </a:p>
          <a:p>
            <a:pPr lvl="2"/>
            <a:r>
              <a:rPr lang="en-US" sz="1600" dirty="0" smtClean="0"/>
              <a:t>H ~ </a:t>
            </a:r>
            <a:r>
              <a:rPr lang="en-US" sz="1600" dirty="0" err="1" smtClean="0"/>
              <a:t>Σe</a:t>
            </a:r>
            <a:r>
              <a:rPr lang="en-US" sz="1600" baseline="30000" dirty="0" err="1" smtClean="0"/>
              <a:t>λt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ikx</a:t>
            </a:r>
            <a:endParaRPr lang="en-US" sz="1600" baseline="30000" dirty="0" smtClean="0"/>
          </a:p>
          <a:p>
            <a:pPr lvl="1"/>
            <a:r>
              <a:rPr lang="en-US" sz="1600" dirty="0" smtClean="0"/>
              <a:t>How might these wavelengths relate to the resulting finger widths?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959930" y="3046650"/>
            <a:ext cx="220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i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2233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44000" cy="2233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130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ndary_30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15493" r="6630" b="19614"/>
          <a:stretch/>
        </p:blipFill>
        <p:spPr>
          <a:xfrm>
            <a:off x="137193" y="80006"/>
            <a:ext cx="3862918" cy="215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010" y="2238020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19Jan data</a:t>
            </a:r>
          </a:p>
        </p:txBody>
      </p:sp>
      <p:pic>
        <p:nvPicPr>
          <p:cNvPr id="6" name="Picture 5" descr="wavelength_amplitudes_tim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48" y="2400176"/>
            <a:ext cx="5663743" cy="4247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6135" y="2419382"/>
            <a:ext cx="14041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143.859375	</a:t>
            </a:r>
          </a:p>
          <a:p>
            <a:r>
              <a:rPr lang="en-US" sz="1400" dirty="0"/>
              <a:t>164.410714	</a:t>
            </a:r>
          </a:p>
          <a:p>
            <a:r>
              <a:rPr lang="en-US" sz="1400" dirty="0"/>
              <a:t>127.875000	</a:t>
            </a:r>
          </a:p>
          <a:p>
            <a:r>
              <a:rPr lang="en-US" sz="1400" dirty="0"/>
              <a:t>41.102679	</a:t>
            </a:r>
          </a:p>
          <a:p>
            <a:r>
              <a:rPr lang="en-US" sz="1400" dirty="0"/>
              <a:t>42.625000	</a:t>
            </a:r>
          </a:p>
          <a:p>
            <a:r>
              <a:rPr lang="en-US" sz="1400" dirty="0"/>
              <a:t>38.362500	</a:t>
            </a:r>
          </a:p>
          <a:p>
            <a:r>
              <a:rPr lang="en-US" sz="1400" dirty="0"/>
              <a:t>39.685345	</a:t>
            </a:r>
          </a:p>
          <a:p>
            <a:r>
              <a:rPr lang="en-US" sz="1400" dirty="0"/>
              <a:t>44.264423	</a:t>
            </a:r>
          </a:p>
          <a:p>
            <a:r>
              <a:rPr lang="en-US" sz="1400" dirty="0"/>
              <a:t>230.175000	</a:t>
            </a:r>
          </a:p>
          <a:p>
            <a:r>
              <a:rPr lang="en-US" sz="1400" dirty="0"/>
              <a:t>191.812500	</a:t>
            </a:r>
          </a:p>
          <a:p>
            <a:r>
              <a:rPr lang="en-US" sz="1400" dirty="0"/>
              <a:t>115.087500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52" y="1714800"/>
            <a:ext cx="347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Highlighting the top 10 modes (in microns), where amp(final)/amp(initial) &gt; 5.5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010192" y="3100226"/>
            <a:ext cx="195943" cy="8000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008" y="2650250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4Sept </a:t>
            </a:r>
          </a:p>
          <a:p>
            <a:r>
              <a:rPr lang="en-US" dirty="0" smtClean="0"/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52" y="1714800"/>
            <a:ext cx="347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Highlighting the top 8 modes (in microns), where amp(final)/amp(initial) &gt; 14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 descr="boundary_381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4011" r="6493" b="7583"/>
          <a:stretch/>
        </p:blipFill>
        <p:spPr>
          <a:xfrm>
            <a:off x="130004" y="0"/>
            <a:ext cx="3430094" cy="2632392"/>
          </a:xfrm>
          <a:prstGeom prst="rect">
            <a:avLst/>
          </a:prstGeom>
        </p:spPr>
      </p:pic>
      <p:pic>
        <p:nvPicPr>
          <p:cNvPr id="7" name="Picture 6" descr="wavelength_amplitudes_tim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34" y="2676593"/>
            <a:ext cx="5437063" cy="40777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7697" y="2364844"/>
            <a:ext cx="14241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60.450000	</a:t>
            </a:r>
          </a:p>
          <a:p>
            <a:r>
              <a:rPr lang="en-US" sz="1600" dirty="0"/>
              <a:t>63.631579	</a:t>
            </a:r>
            <a:endParaRPr lang="en-US" sz="1600" dirty="0" smtClean="0"/>
          </a:p>
          <a:p>
            <a:r>
              <a:rPr lang="en-US" sz="1600" dirty="0" smtClean="0"/>
              <a:t>71.117647</a:t>
            </a:r>
            <a:r>
              <a:rPr lang="en-US" sz="1600" dirty="0"/>
              <a:t>	</a:t>
            </a:r>
          </a:p>
          <a:p>
            <a:r>
              <a:rPr lang="en-US" sz="1600" dirty="0"/>
              <a:t>67.166667	</a:t>
            </a:r>
          </a:p>
          <a:p>
            <a:r>
              <a:rPr lang="en-US" sz="1600" dirty="0"/>
              <a:t>37.781250	</a:t>
            </a:r>
          </a:p>
          <a:p>
            <a:r>
              <a:rPr lang="en-US" sz="1600" dirty="0"/>
              <a:t>18.890625	</a:t>
            </a:r>
          </a:p>
          <a:p>
            <a:r>
              <a:rPr lang="en-US" sz="1600" dirty="0"/>
              <a:t>19.500000	</a:t>
            </a:r>
          </a:p>
          <a:p>
            <a:r>
              <a:rPr lang="en-US" sz="1600" dirty="0"/>
              <a:t>172.714286	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810187" y="2971556"/>
            <a:ext cx="200005" cy="7887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731"/>
            <a:ext cx="8229600" cy="6775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Future work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031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Comparison across more repeats and different starting cell densities to look for characteristic instability wavelengths that lead to finger formation</a:t>
            </a:r>
          </a:p>
          <a:p>
            <a:pPr lvl="1"/>
            <a:r>
              <a:rPr lang="en-US" sz="1800" dirty="0" smtClean="0"/>
              <a:t>does it scale </a:t>
            </a:r>
            <a:r>
              <a:rPr lang="en-US" sz="1800" dirty="0" err="1" smtClean="0"/>
              <a:t>s.t.</a:t>
            </a:r>
            <a:r>
              <a:rPr lang="en-US" sz="1800" dirty="0"/>
              <a:t> </a:t>
            </a:r>
            <a:r>
              <a:rPr lang="en-US" sz="1800" dirty="0" err="1" smtClean="0"/>
              <a:t>λ</a:t>
            </a:r>
            <a:r>
              <a:rPr lang="en-US" sz="1800" dirty="0" smtClean="0"/>
              <a:t>~ C</a:t>
            </a:r>
            <a:r>
              <a:rPr lang="en-US" sz="1800" baseline="30000" dirty="0" smtClean="0"/>
              <a:t>1/3 </a:t>
            </a:r>
            <a:r>
              <a:rPr lang="en-US" sz="1800" dirty="0" smtClean="0"/>
              <a:t>?</a:t>
            </a:r>
          </a:p>
          <a:p>
            <a:pPr lvl="1"/>
            <a:endParaRPr lang="en-US" sz="1800" baseline="30000" dirty="0" smtClean="0"/>
          </a:p>
          <a:p>
            <a:r>
              <a:rPr lang="en-US" sz="2000" dirty="0" smtClean="0"/>
              <a:t>Find the eigenvalue for the wavelengths with increasing amplitudes</a:t>
            </a:r>
          </a:p>
          <a:p>
            <a:r>
              <a:rPr lang="en-US" sz="2000" dirty="0"/>
              <a:t>Relate </a:t>
            </a:r>
            <a:r>
              <a:rPr lang="en-US" sz="2000" dirty="0" smtClean="0"/>
              <a:t>the </a:t>
            </a:r>
            <a:r>
              <a:rPr lang="en-US" sz="2000" dirty="0"/>
              <a:t>instability </a:t>
            </a:r>
            <a:r>
              <a:rPr lang="en-US" sz="2000" dirty="0" smtClean="0"/>
              <a:t>wavelengths to the widths of resulting fingers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Try to calculate the threshold cell density required for fingers to emerge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0091" y="140010"/>
            <a:ext cx="322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Quick conclusions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60048"/>
            <a:ext cx="8303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seem to see some wavelengths that emerge to rapidly increase their amplitudes over time, e.g. in the range between 30-50 um (on the scale of the small finger-like protrusions), and &gt;100 um (close to the width of the bottom of the longer fingers that already formed by the end of the time considered)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4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Redefining “weight”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Before I defined “weight” as amplitude/(sum of amplitudes) for each mode at that </a:t>
            </a:r>
            <a:r>
              <a:rPr lang="en-US" sz="2000" dirty="0" err="1" smtClean="0"/>
              <a:t>timestep</a:t>
            </a:r>
            <a:endParaRPr lang="en-US" sz="2000" dirty="0" smtClean="0"/>
          </a:p>
          <a:p>
            <a:r>
              <a:rPr lang="en-US" sz="2000" dirty="0" smtClean="0"/>
              <a:t>Now I will redefine “weight” as amplitude/(norm of amplitude vector), to convert everything into unit vectors</a:t>
            </a:r>
          </a:p>
          <a:p>
            <a:r>
              <a:rPr lang="en-US" sz="2000" dirty="0" smtClean="0"/>
              <a:t>The new plots are in the next few slides, and we can look for modes that have non-exponential behavior (e.g. grew in weight then decreased)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83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length_normweight_time_1200_2100_zoo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3" y="811559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0205" y="1300095"/>
            <a:ext cx="1740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Colormap</a:t>
            </a:r>
            <a:r>
              <a:rPr lang="en-US" sz="1400" dirty="0" smtClean="0"/>
              <a:t> represents time in multiples of 10 min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7508" y="284432"/>
            <a:ext cx="37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weights by wavelength</a:t>
            </a:r>
          </a:p>
          <a:p>
            <a:r>
              <a:rPr lang="en-US" dirty="0" smtClean="0"/>
              <a:t>From 9Aug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04" y="450033"/>
            <a:ext cx="801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I’m plotting the weight over time for each mode, on a log scale.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colormap</a:t>
            </a:r>
            <a:r>
              <a:rPr lang="en-US" dirty="0" smtClean="0"/>
              <a:t> represents the indices (not value) for each mode.</a:t>
            </a:r>
            <a:endParaRPr lang="en-US" dirty="0"/>
          </a:p>
        </p:txBody>
      </p:sp>
      <p:pic>
        <p:nvPicPr>
          <p:cNvPr id="3" name="Picture 2" descr="wavelength_logweight_time_nor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6" y="1287094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length_logweight_time_norm_hig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768" y="857882"/>
            <a:ext cx="8293977" cy="4863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7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 plotted the time evolution of the normalized weight for the modes that experienced a large overall increase in weight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0210" y="3272203"/>
            <a:ext cx="1240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very small modes (30-40um) may represent the small fluctuations that are forming on this cell-dense progressing front</a:t>
            </a:r>
            <a:endParaRPr lang="en-US" sz="1200" dirty="0"/>
          </a:p>
        </p:txBody>
      </p:sp>
      <p:pic>
        <p:nvPicPr>
          <p:cNvPr id="6" name="Picture 5" descr="boundary_2100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1665" r="6391" b="27479"/>
          <a:stretch/>
        </p:blipFill>
        <p:spPr>
          <a:xfrm>
            <a:off x="6147877" y="5533895"/>
            <a:ext cx="2996123" cy="13241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000219" y="5200620"/>
            <a:ext cx="340009" cy="929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0125" y="6547978"/>
            <a:ext cx="1380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109um mode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00156" y="6440470"/>
            <a:ext cx="610017" cy="30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1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10" y="1760128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Aug data</a:t>
            </a:r>
            <a:endParaRPr lang="en-US" dirty="0"/>
          </a:p>
        </p:txBody>
      </p:sp>
      <p:pic>
        <p:nvPicPr>
          <p:cNvPr id="6" name="Picture 5" descr="boundary_1800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8515" r="6765" b="22619"/>
          <a:stretch/>
        </p:blipFill>
        <p:spPr>
          <a:xfrm>
            <a:off x="80002" y="0"/>
            <a:ext cx="3540097" cy="1806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0123" y="340025"/>
            <a:ext cx="4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next few slides I will show results from 3 more experiments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2449" y="0"/>
            <a:ext cx="12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Close to the 63um mode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044" y="410030"/>
            <a:ext cx="530014" cy="120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2463" y="463136"/>
            <a:ext cx="12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Close to the 93um mode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62449" y="743157"/>
            <a:ext cx="530014" cy="120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1584835" y="724746"/>
            <a:ext cx="907628" cy="138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avelength_logweight_time_norm_hig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83" y="1879600"/>
            <a:ext cx="6210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4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ndary_30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15493" r="6630" b="19614"/>
          <a:stretch/>
        </p:blipFill>
        <p:spPr>
          <a:xfrm>
            <a:off x="137193" y="80006"/>
            <a:ext cx="3862918" cy="215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010" y="2238020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19Jan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0104" y="200014"/>
            <a:ext cx="341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modes with value ~50+ um are representative of these small new fingers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690074" y="461624"/>
            <a:ext cx="1090030" cy="5284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0028" y="1080078"/>
            <a:ext cx="5500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0118" y="1070077"/>
            <a:ext cx="23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approximately close to the 140+um mode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660046" y="1080078"/>
            <a:ext cx="2540069" cy="27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87527" y="5110373"/>
            <a:ext cx="1680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 the fluctuations in the 52um mode indicate its instability (disappearing and reappearing) at earlier times before the emergence of the smaller fingers?</a:t>
            </a:r>
            <a:endParaRPr lang="en-US" sz="1200" dirty="0"/>
          </a:p>
        </p:txBody>
      </p:sp>
      <p:pic>
        <p:nvPicPr>
          <p:cNvPr id="3" name="Picture 2" descr="wavelength_logweight_time_norm_hig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33" y="1701633"/>
            <a:ext cx="6210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0211" y="76960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4Sept </a:t>
            </a:r>
          </a:p>
          <a:p>
            <a:r>
              <a:rPr lang="en-US" dirty="0" smtClean="0"/>
              <a:t>data</a:t>
            </a:r>
          </a:p>
        </p:txBody>
      </p:sp>
      <p:pic>
        <p:nvPicPr>
          <p:cNvPr id="5" name="Picture 4" descr="boundary_381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4011" r="6493" b="7583"/>
          <a:stretch/>
        </p:blipFill>
        <p:spPr>
          <a:xfrm>
            <a:off x="130004" y="0"/>
            <a:ext cx="2100057" cy="1611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04" y="200014"/>
            <a:ext cx="341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modes with value ~60+ um are representative of these small new fingers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1490041" y="461624"/>
            <a:ext cx="2290063" cy="468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0048" y="1100080"/>
            <a:ext cx="3300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5073" y="723234"/>
            <a:ext cx="23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approximately close to the 172um mode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0058" y="1091670"/>
            <a:ext cx="470012" cy="8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avelength_logweight_time_norm_hig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514"/>
            <a:ext cx="9144000" cy="53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ndary_1200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1460" r="6404" b="27549"/>
          <a:stretch/>
        </p:blipFill>
        <p:spPr>
          <a:xfrm>
            <a:off x="1386670" y="541478"/>
            <a:ext cx="6389584" cy="27974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00104" y="3422789"/>
            <a:ext cx="9203" cy="469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5582" y="120009"/>
            <a:ext cx="55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interested in the following transition: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00129" y="3368974"/>
            <a:ext cx="4209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blue line indicates the boundary or interface between the inoculation and </a:t>
            </a:r>
            <a:r>
              <a:rPr lang="en-US" sz="1600" dirty="0" err="1" smtClean="0"/>
              <a:t>agarose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5" descr="boundary_2100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1665" r="6391" b="27479"/>
          <a:stretch/>
        </p:blipFill>
        <p:spPr>
          <a:xfrm>
            <a:off x="1462712" y="3953750"/>
            <a:ext cx="6313542" cy="27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73" y="650048"/>
            <a:ext cx="8229600" cy="357376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Define the boundary as points where the gradient in image intensity is large </a:t>
            </a:r>
          </a:p>
          <a:p>
            <a:r>
              <a:rPr lang="en-US" sz="1600" dirty="0" smtClean="0"/>
              <a:t>Apply Fourier </a:t>
            </a:r>
            <a:r>
              <a:rPr lang="en-US" sz="1600" dirty="0"/>
              <a:t>T</a:t>
            </a:r>
            <a:r>
              <a:rPr lang="en-US" sz="1600" dirty="0" smtClean="0"/>
              <a:t>ransform to the boundary to find the Fourier modes that can describe the shape of the boundary (I used the </a:t>
            </a:r>
            <a:r>
              <a:rPr lang="en-US" sz="1600" dirty="0" err="1" smtClean="0"/>
              <a:t>fft</a:t>
            </a:r>
            <a:r>
              <a:rPr lang="en-US" sz="1600" dirty="0" smtClean="0"/>
              <a:t> function in </a:t>
            </a:r>
            <a:r>
              <a:rPr lang="en-US" sz="1600" dirty="0" err="1" smtClean="0"/>
              <a:t>Matlab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 then found the modes (excluding the first) that accounted for 90% (an arbitrary metric) of the weights, as the modes that will sufficiently describe the shape.</a:t>
            </a:r>
          </a:p>
          <a:p>
            <a:pPr lvl="1"/>
            <a:r>
              <a:rPr lang="en-US" sz="1200" dirty="0" smtClean="0"/>
              <a:t>The weights are found by taking the cumulative sum of abs(amplitude)  for all modes, and then dividing abs(amplitude) by this sum.</a:t>
            </a:r>
          </a:p>
          <a:p>
            <a:pPr lvl="1"/>
            <a:r>
              <a:rPr lang="en-US" sz="1200" dirty="0" smtClean="0"/>
              <a:t>I then sorted the weights to find those that accounted for &gt;= 90% of the cumulative sum.</a:t>
            </a:r>
            <a:endParaRPr lang="en-US" sz="1200" dirty="0"/>
          </a:p>
        </p:txBody>
      </p:sp>
      <p:pic>
        <p:nvPicPr>
          <p:cNvPr id="4" name="Picture 3" descr="frequenc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57" y="2708129"/>
            <a:ext cx="5276264" cy="41498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014" y="200015"/>
            <a:ext cx="238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rier_fi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75" y="1355271"/>
            <a:ext cx="5926517" cy="4444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0032" y="490036"/>
            <a:ext cx="733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demonstration of how the chosen modes (accounting for 90% of the sum of weights) sufficiently fits the boundary: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avelength_weight_time_1200_210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7" y="1371600"/>
            <a:ext cx="7315200" cy="54864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0544"/>
            <a:ext cx="8473044" cy="91900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To find the fast growing modes, we can look for </a:t>
            </a:r>
            <a:r>
              <a:rPr lang="en-US" sz="1800" dirty="0" smtClean="0"/>
              <a:t>modes with weights increasing over time</a:t>
            </a:r>
          </a:p>
          <a:p>
            <a:pPr lvl="1"/>
            <a:r>
              <a:rPr lang="en-US" sz="1400" dirty="0" smtClean="0"/>
              <a:t>The colors correspond to different </a:t>
            </a:r>
            <a:r>
              <a:rPr lang="en-US" sz="1400" dirty="0" err="1" smtClean="0"/>
              <a:t>timepoints</a:t>
            </a:r>
            <a:endParaRPr lang="en-US" sz="1400" dirty="0" smtClean="0"/>
          </a:p>
          <a:p>
            <a:pPr lvl="1"/>
            <a:r>
              <a:rPr lang="en-US" sz="1400" dirty="0" smtClean="0"/>
              <a:t>The weights are taken relative to the cumulative sum of amplitudes at each </a:t>
            </a:r>
            <a:r>
              <a:rPr lang="en-US" sz="1400" dirty="0" err="1" smtClean="0"/>
              <a:t>timepoint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550042" y="5230381"/>
            <a:ext cx="1350037" cy="11600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40062" y="4020051"/>
            <a:ext cx="2980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interested in growing modes so we zoom into this region with many growing modes (next slide)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20197" y="1259971"/>
            <a:ext cx="1480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sampled the boundary at 10-min intervals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246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length_weight_time_1200_2100_zoo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7" y="1301765"/>
            <a:ext cx="7315200" cy="548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61020" y="1650992"/>
            <a:ext cx="92027" cy="45091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65184" y="1798227"/>
            <a:ext cx="340499" cy="47851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3223" y="3122737"/>
            <a:ext cx="202458" cy="124292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19538" y="3592673"/>
            <a:ext cx="552160" cy="23005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95900" y="4549710"/>
            <a:ext cx="1" cy="432508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79918" y="1277589"/>
            <a:ext cx="689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241.8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86645" y="1428895"/>
            <a:ext cx="2054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134.3 (</a:t>
            </a:r>
            <a:r>
              <a:rPr lang="en-US" sz="1400" dirty="0" smtClean="0"/>
              <a:t>grew </a:t>
            </a:r>
            <a:r>
              <a:rPr lang="en-US" sz="1400" dirty="0"/>
              <a:t>very fast)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29689" y="3122737"/>
            <a:ext cx="689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151.1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29689" y="3459803"/>
            <a:ext cx="184053" cy="51532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06721" y="2469994"/>
            <a:ext cx="1339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100.8 (</a:t>
            </a:r>
            <a:r>
              <a:rPr lang="en-US" sz="1400" dirty="0" smtClean="0"/>
              <a:t>grew </a:t>
            </a:r>
            <a:r>
              <a:rPr lang="en-US" sz="1400" dirty="0"/>
              <a:t>moderately fast)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85440" y="3338180"/>
            <a:ext cx="136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93 (</a:t>
            </a:r>
            <a:r>
              <a:rPr lang="en-US" sz="1400" dirty="0" smtClean="0"/>
              <a:t>grew </a:t>
            </a:r>
            <a:r>
              <a:rPr lang="en-US" sz="1400" dirty="0"/>
              <a:t>fast)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7638" y="4019869"/>
            <a:ext cx="1404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75.56 (emerged at later time points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072" y="392607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I’m highlighting some modes that look like they are growing in weights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8020" y="5790422"/>
            <a:ext cx="2670073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looks promising, but is looking at the weights the right approach?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velength_amplitudes_tim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84" y="1240090"/>
            <a:ext cx="6897529" cy="51731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083"/>
            <a:ext cx="8473044" cy="91900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Alternatively, we can look for </a:t>
            </a:r>
            <a:r>
              <a:rPr lang="en-US" sz="1800" dirty="0" smtClean="0"/>
              <a:t>modes with amplitudes increasing over time</a:t>
            </a:r>
          </a:p>
          <a:p>
            <a:pPr lvl="1"/>
            <a:r>
              <a:rPr lang="en-US" sz="1200" dirty="0" smtClean="0"/>
              <a:t>On the y-axis, the amplitudes were normalized to the first </a:t>
            </a:r>
            <a:r>
              <a:rPr lang="en-US" sz="1200" dirty="0" err="1" smtClean="0"/>
              <a:t>timepoint</a:t>
            </a:r>
            <a:r>
              <a:rPr lang="en-US" sz="1200" dirty="0" smtClean="0"/>
              <a:t> that they emerged</a:t>
            </a:r>
          </a:p>
          <a:p>
            <a:pPr lvl="1"/>
            <a:r>
              <a:rPr lang="en-US" sz="1200" dirty="0" smtClean="0"/>
              <a:t>The colors represent different instability wavelengths</a:t>
            </a:r>
            <a:endParaRPr lang="en-US" sz="1200" dirty="0"/>
          </a:p>
        </p:txBody>
      </p:sp>
      <p:sp>
        <p:nvSpPr>
          <p:cNvPr id="4" name="Right Brace 3"/>
          <p:cNvSpPr/>
          <p:nvPr/>
        </p:nvSpPr>
        <p:spPr>
          <a:xfrm>
            <a:off x="7010192" y="1760128"/>
            <a:ext cx="200005" cy="650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0155" y="1080079"/>
            <a:ext cx="347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Highlighting the top 10 modes (in microns), where amp(final)/amp(initial) &gt; 15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10" y="1760128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9Aug 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10197" y="1610993"/>
            <a:ext cx="1454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40.300000	</a:t>
            </a:r>
          </a:p>
          <a:p>
            <a:r>
              <a:rPr lang="en-US" sz="1400" dirty="0"/>
              <a:t>31.815789	</a:t>
            </a:r>
          </a:p>
          <a:p>
            <a:r>
              <a:rPr lang="en-US" sz="1400" dirty="0" smtClean="0"/>
              <a:t>109.909091</a:t>
            </a:r>
            <a:endParaRPr lang="en-US" sz="1400" dirty="0"/>
          </a:p>
          <a:p>
            <a:r>
              <a:rPr lang="en-US" sz="1400" dirty="0"/>
              <a:t>52.565217	</a:t>
            </a:r>
          </a:p>
          <a:p>
            <a:r>
              <a:rPr lang="en-US" sz="1400" dirty="0"/>
              <a:t>34.542857	</a:t>
            </a:r>
          </a:p>
          <a:p>
            <a:r>
              <a:rPr lang="en-US" sz="1400" dirty="0"/>
              <a:t>48.360000	</a:t>
            </a:r>
          </a:p>
          <a:p>
            <a:r>
              <a:rPr lang="en-US" sz="1400" dirty="0"/>
              <a:t>33.583333	</a:t>
            </a:r>
          </a:p>
          <a:p>
            <a:r>
              <a:rPr lang="en-US" sz="1400" dirty="0"/>
              <a:t>41.689655	</a:t>
            </a:r>
          </a:p>
          <a:p>
            <a:r>
              <a:rPr lang="en-US" sz="1400" dirty="0"/>
              <a:t>27.477273	</a:t>
            </a:r>
          </a:p>
          <a:p>
            <a:r>
              <a:rPr lang="en-US" sz="1400" dirty="0"/>
              <a:t>50.375000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0088" y="4069601"/>
            <a:ext cx="270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 can observe that the amplitudes are not always exponentially increasing with time, but the general trend does</a:t>
            </a:r>
            <a:endParaRPr lang="en-US" sz="1400" dirty="0"/>
          </a:p>
        </p:txBody>
      </p:sp>
      <p:pic>
        <p:nvPicPr>
          <p:cNvPr id="13" name="Picture 12" descr="boundary_2100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21665" r="6391" b="27479"/>
          <a:stretch/>
        </p:blipFill>
        <p:spPr>
          <a:xfrm>
            <a:off x="6147877" y="5533895"/>
            <a:ext cx="2996123" cy="13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048" y="480035"/>
            <a:ext cx="681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alternative plot to the same data. Here I did a 3D surf plot to visualize the amplitudes of the corresponding wavelengths over time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0010" y="1760128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9Aug data</a:t>
            </a:r>
            <a:endParaRPr lang="en-US" dirty="0"/>
          </a:p>
        </p:txBody>
      </p:sp>
      <p:pic>
        <p:nvPicPr>
          <p:cNvPr id="4" name="Picture 3" descr="wavelength_amplitudes_time_surf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35" y="1155190"/>
            <a:ext cx="6757685" cy="50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avelength_amplitudes_tim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51" y="2184743"/>
            <a:ext cx="6097666" cy="457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010" y="1760128"/>
            <a:ext cx="84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Aug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3615" y="1866557"/>
            <a:ext cx="347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Highlighting the top 10 modes (in microns), where amp(final)/amp(initial) &gt; 4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Picture 8" descr="boundary_1800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18515" r="6765" b="22619"/>
          <a:stretch/>
        </p:blipFill>
        <p:spPr>
          <a:xfrm>
            <a:off x="80002" y="0"/>
            <a:ext cx="3540097" cy="180655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6773652" y="2546606"/>
            <a:ext cx="200005" cy="650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0123" y="340025"/>
            <a:ext cx="404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next few slides I will show results from 3 more experiments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73657" y="2389777"/>
            <a:ext cx="1494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151.125000	</a:t>
            </a:r>
          </a:p>
          <a:p>
            <a:r>
              <a:rPr lang="en-US" sz="1400" dirty="0"/>
              <a:t>93.000000	</a:t>
            </a:r>
          </a:p>
          <a:p>
            <a:r>
              <a:rPr lang="en-US" sz="1400" dirty="0"/>
              <a:t>100.750000	</a:t>
            </a:r>
          </a:p>
          <a:p>
            <a:r>
              <a:rPr lang="en-US" sz="1400" dirty="0"/>
              <a:t>134.333333	</a:t>
            </a:r>
          </a:p>
          <a:p>
            <a:r>
              <a:rPr lang="en-US" sz="1400" dirty="0"/>
              <a:t>109.909091	</a:t>
            </a:r>
          </a:p>
          <a:p>
            <a:r>
              <a:rPr lang="en-US" sz="1400" dirty="0"/>
              <a:t>120.900000	</a:t>
            </a:r>
          </a:p>
          <a:p>
            <a:r>
              <a:rPr lang="en-US" sz="1400" dirty="0"/>
              <a:t>172.714286	</a:t>
            </a:r>
          </a:p>
          <a:p>
            <a:r>
              <a:rPr lang="en-US" sz="1400" dirty="0"/>
              <a:t>63.631579	</a:t>
            </a:r>
          </a:p>
          <a:p>
            <a:r>
              <a:rPr lang="en-US" sz="1400" dirty="0"/>
              <a:t>67.166667	</a:t>
            </a:r>
          </a:p>
        </p:txBody>
      </p:sp>
    </p:spTree>
    <p:extLst>
      <p:ext uri="{BB962C8B-B14F-4D97-AF65-F5344CB8AC3E}">
        <p14:creationId xmlns:p14="http://schemas.microsoft.com/office/powerpoint/2010/main" val="400968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960</Words>
  <Application>Microsoft Macintosh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Intermediate regime during finger formation: from instabilities to fingers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Redefining “weight”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regime during finger formation: from instabilities to fingers</dc:title>
  <dc:creator>Rosanna Chau</dc:creator>
  <cp:lastModifiedBy>Rosanna Chau</cp:lastModifiedBy>
  <cp:revision>26</cp:revision>
  <dcterms:created xsi:type="dcterms:W3CDTF">2013-09-13T00:32:41Z</dcterms:created>
  <dcterms:modified xsi:type="dcterms:W3CDTF">2013-09-19T00:16:21Z</dcterms:modified>
</cp:coreProperties>
</file>