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p:scale>
          <a:sx n="20" d="100"/>
          <a:sy n="20" d="100"/>
        </p:scale>
        <p:origin x="-2776" y="-984"/>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C657AD-0520-5047-BBDA-372E0D2ABCCD}" type="datetimeFigureOut">
              <a:rPr lang="en-US" smtClean="0"/>
              <a:t>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4138863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657AD-0520-5047-BBDA-372E0D2ABCCD}" type="datetimeFigureOut">
              <a:rPr lang="en-US" smtClean="0"/>
              <a:t>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1154898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657AD-0520-5047-BBDA-372E0D2ABCCD}" type="datetimeFigureOut">
              <a:rPr lang="en-US" smtClean="0"/>
              <a:t>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2739631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657AD-0520-5047-BBDA-372E0D2ABCCD}" type="datetimeFigureOut">
              <a:rPr lang="en-US" smtClean="0"/>
              <a:t>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222360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C657AD-0520-5047-BBDA-372E0D2ABCCD}" type="datetimeFigureOut">
              <a:rPr lang="en-US" smtClean="0"/>
              <a:t>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1392959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C657AD-0520-5047-BBDA-372E0D2ABCCD}" type="datetimeFigureOut">
              <a:rPr lang="en-US" smtClean="0"/>
              <a:t>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2619850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C657AD-0520-5047-BBDA-372E0D2ABCCD}" type="datetimeFigureOut">
              <a:rPr lang="en-US" smtClean="0"/>
              <a:t>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1682436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C657AD-0520-5047-BBDA-372E0D2ABCCD}" type="datetimeFigureOut">
              <a:rPr lang="en-US" smtClean="0"/>
              <a:t>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2985677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657AD-0520-5047-BBDA-372E0D2ABCCD}" type="datetimeFigureOut">
              <a:rPr lang="en-US" smtClean="0"/>
              <a:t>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143121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C657AD-0520-5047-BBDA-372E0D2ABCCD}" type="datetimeFigureOut">
              <a:rPr lang="en-US" smtClean="0"/>
              <a:t>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299181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C657AD-0520-5047-BBDA-372E0D2ABCCD}" type="datetimeFigureOut">
              <a:rPr lang="en-US" smtClean="0"/>
              <a:t>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B6515-8AF1-C245-BD48-BD98A088EFF5}" type="slidenum">
              <a:rPr lang="en-US" smtClean="0"/>
              <a:t>‹#›</a:t>
            </a:fld>
            <a:endParaRPr lang="en-US"/>
          </a:p>
        </p:txBody>
      </p:sp>
    </p:spTree>
    <p:extLst>
      <p:ext uri="{BB962C8B-B14F-4D97-AF65-F5344CB8AC3E}">
        <p14:creationId xmlns:p14="http://schemas.microsoft.com/office/powerpoint/2010/main" val="37070362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25C657AD-0520-5047-BBDA-372E0D2ABCCD}" type="datetimeFigureOut">
              <a:rPr lang="en-US" smtClean="0"/>
              <a:t>7/20/13</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69DB6515-8AF1-C245-BD48-BD98A088EFF5}" type="slidenum">
              <a:rPr lang="en-US" smtClean="0"/>
              <a:t>‹#›</a:t>
            </a:fld>
            <a:endParaRPr lang="en-US"/>
          </a:p>
        </p:txBody>
      </p:sp>
    </p:spTree>
    <p:extLst>
      <p:ext uri="{BB962C8B-B14F-4D97-AF65-F5344CB8AC3E}">
        <p14:creationId xmlns:p14="http://schemas.microsoft.com/office/powerpoint/2010/main" val="1811563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tif"/><Relationship Id="rId20" Type="http://schemas.openxmlformats.org/officeDocument/2006/relationships/image" Target="../media/image19.emf"/><Relationship Id="rId21" Type="http://schemas.openxmlformats.org/officeDocument/2006/relationships/image" Target="../media/image20.emf"/><Relationship Id="rId22" Type="http://schemas.openxmlformats.org/officeDocument/2006/relationships/image" Target="../media/image21.emf"/><Relationship Id="rId23" Type="http://schemas.openxmlformats.org/officeDocument/2006/relationships/image" Target="../media/image22.emf"/><Relationship Id="rId24" Type="http://schemas.openxmlformats.org/officeDocument/2006/relationships/image" Target="../media/image23.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emf"/><Relationship Id="rId13" Type="http://schemas.openxmlformats.org/officeDocument/2006/relationships/image" Target="../media/image12.emf"/><Relationship Id="rId14" Type="http://schemas.openxmlformats.org/officeDocument/2006/relationships/image" Target="../media/image13.emf"/><Relationship Id="rId15" Type="http://schemas.openxmlformats.org/officeDocument/2006/relationships/image" Target="../media/image14.png"/><Relationship Id="rId16" Type="http://schemas.openxmlformats.org/officeDocument/2006/relationships/image" Target="../media/image15.tif"/><Relationship Id="rId17" Type="http://schemas.openxmlformats.org/officeDocument/2006/relationships/image" Target="../media/image16.tif"/><Relationship Id="rId18" Type="http://schemas.openxmlformats.org/officeDocument/2006/relationships/image" Target="../media/image17.tif"/><Relationship Id="rId19"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6" Type="http://schemas.openxmlformats.org/officeDocument/2006/relationships/image" Target="../media/image5.emf"/><Relationship Id="rId7" Type="http://schemas.openxmlformats.org/officeDocument/2006/relationships/image" Target="../media/image6.tif"/><Relationship Id="rId8"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8354" y="578762"/>
            <a:ext cx="36461005" cy="1015663"/>
          </a:xfrm>
          <a:prstGeom prst="rect">
            <a:avLst/>
          </a:prstGeom>
        </p:spPr>
        <p:txBody>
          <a:bodyPr wrap="square">
            <a:spAutoFit/>
          </a:bodyPr>
          <a:lstStyle/>
          <a:p>
            <a:pPr algn="ctr"/>
            <a:r>
              <a:rPr lang="en-US" sz="6000" b="1" dirty="0" smtClean="0"/>
              <a:t>Motility Enhancement </a:t>
            </a:r>
            <a:r>
              <a:rPr lang="en-US" sz="6000" b="1" dirty="0"/>
              <a:t>t</a:t>
            </a:r>
            <a:r>
              <a:rPr lang="en-US" sz="6000" b="1" dirty="0" smtClean="0"/>
              <a:t>hrough Surface Modification is Sufficient for Emergent Behaviors during </a:t>
            </a:r>
            <a:r>
              <a:rPr lang="en-US" sz="6000" b="1" dirty="0" err="1" smtClean="0"/>
              <a:t>Phototaxis</a:t>
            </a:r>
            <a:r>
              <a:rPr lang="en-US" sz="6000" b="1" dirty="0"/>
              <a:t>	</a:t>
            </a:r>
            <a:endParaRPr lang="en-US" sz="6000" dirty="0"/>
          </a:p>
        </p:txBody>
      </p:sp>
      <p:pic>
        <p:nvPicPr>
          <p:cNvPr id="5" name="Picture 4" descr="Screen Shot 2013-04-12 at 9.35.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847" y="990074"/>
            <a:ext cx="2335462" cy="1143403"/>
          </a:xfrm>
          <a:prstGeom prst="rect">
            <a:avLst/>
          </a:prstGeom>
        </p:spPr>
      </p:pic>
      <p:pic>
        <p:nvPicPr>
          <p:cNvPr id="6" name="Picture 5" descr="Screen shot 2011-02-28 at 9.05.19 PM.png"/>
          <p:cNvPicPr>
            <a:picLocks noChangeAspect="1"/>
          </p:cNvPicPr>
          <p:nvPr/>
        </p:nvPicPr>
        <p:blipFill>
          <a:blip r:embed="rId3">
            <a:clrChange>
              <a:clrFrom>
                <a:srgbClr val="FFFFFF"/>
              </a:clrFrom>
              <a:clrTo>
                <a:srgbClr val="FFFFFF">
                  <a:alpha val="0"/>
                </a:srgbClr>
              </a:clrTo>
            </a:clrChange>
            <a:alphaModFix/>
          </a:blip>
          <a:stretch>
            <a:fillRect/>
          </a:stretch>
        </p:blipFill>
        <p:spPr>
          <a:xfrm>
            <a:off x="497596" y="554407"/>
            <a:ext cx="2462587" cy="1764101"/>
          </a:xfrm>
          <a:prstGeom prst="rect">
            <a:avLst/>
          </a:prstGeom>
        </p:spPr>
      </p:pic>
      <p:pic>
        <p:nvPicPr>
          <p:cNvPr id="7" name="Picture 6" descr="SU_Seal_Card_pos.eps"/>
          <p:cNvPicPr>
            <a:picLocks noChangeAspect="1"/>
          </p:cNvPicPr>
          <p:nvPr/>
        </p:nvPicPr>
        <p:blipFill>
          <a:blip r:embed="rId4"/>
          <a:stretch>
            <a:fillRect/>
          </a:stretch>
        </p:blipFill>
        <p:spPr>
          <a:xfrm>
            <a:off x="40422621" y="372975"/>
            <a:ext cx="2430005" cy="2286000"/>
          </a:xfrm>
          <a:prstGeom prst="rect">
            <a:avLst/>
          </a:prstGeom>
        </p:spPr>
      </p:pic>
      <p:sp>
        <p:nvSpPr>
          <p:cNvPr id="16" name="TextBox 15"/>
          <p:cNvSpPr txBox="1"/>
          <p:nvPr/>
        </p:nvSpPr>
        <p:spPr>
          <a:xfrm>
            <a:off x="497596" y="1807282"/>
            <a:ext cx="43393603" cy="1022452"/>
          </a:xfrm>
          <a:prstGeom prst="rect">
            <a:avLst/>
          </a:prstGeom>
          <a:noFill/>
        </p:spPr>
        <p:txBody>
          <a:bodyPr wrap="square" lIns="82923" tIns="41462" rIns="82923" bIns="41462" rtlCol="0">
            <a:spAutoFit/>
          </a:bodyPr>
          <a:lstStyle/>
          <a:p>
            <a:pPr algn="ctr"/>
            <a:r>
              <a:rPr lang="en-US" sz="3600" dirty="0"/>
              <a:t>Rosanna </a:t>
            </a:r>
            <a:r>
              <a:rPr lang="en-US" sz="3600" dirty="0" smtClean="0"/>
              <a:t>Chau</a:t>
            </a:r>
            <a:r>
              <a:rPr lang="en-US" sz="3600" baseline="30000" dirty="0" smtClean="0"/>
              <a:t>1</a:t>
            </a:r>
            <a:r>
              <a:rPr lang="en-US" sz="3600" dirty="0" smtClean="0"/>
              <a:t>, </a:t>
            </a:r>
            <a:r>
              <a:rPr lang="en-US" sz="3600" dirty="0" err="1" smtClean="0"/>
              <a:t>Devaki</a:t>
            </a:r>
            <a:r>
              <a:rPr lang="en-US" sz="3600" dirty="0" smtClean="0"/>
              <a:t> Bhaya</a:t>
            </a:r>
            <a:r>
              <a:rPr lang="en-US" sz="3600" baseline="30000" dirty="0" smtClean="0"/>
              <a:t>2</a:t>
            </a:r>
            <a:r>
              <a:rPr lang="en-US" sz="3600" dirty="0" smtClean="0"/>
              <a:t>, </a:t>
            </a:r>
            <a:r>
              <a:rPr lang="en-US" sz="3600" dirty="0" err="1" smtClean="0"/>
              <a:t>Kerwyn</a:t>
            </a:r>
            <a:r>
              <a:rPr lang="en-US" sz="3600" dirty="0" smtClean="0"/>
              <a:t> Casey Huang</a:t>
            </a:r>
            <a:r>
              <a:rPr lang="en-US" sz="3600" baseline="30000" dirty="0" smtClean="0"/>
              <a:t>1</a:t>
            </a:r>
            <a:endParaRPr lang="en-US" sz="3600" dirty="0" smtClean="0"/>
          </a:p>
          <a:p>
            <a:pPr algn="ctr"/>
            <a:r>
              <a:rPr lang="en-US" sz="2400" baseline="30000" dirty="0" smtClean="0"/>
              <a:t>1</a:t>
            </a:r>
            <a:r>
              <a:rPr lang="en-US" sz="2400" dirty="0" smtClean="0"/>
              <a:t>Department </a:t>
            </a:r>
            <a:r>
              <a:rPr lang="en-US" sz="2400" dirty="0"/>
              <a:t>of Bioengineering, Stanford University </a:t>
            </a:r>
            <a:r>
              <a:rPr lang="en-US" sz="2400" baseline="30000" dirty="0"/>
              <a:t>2</a:t>
            </a:r>
            <a:r>
              <a:rPr lang="en-US" sz="2400" dirty="0"/>
              <a:t>Department of Plant Biology,  Carnegie Institution of Washington</a:t>
            </a:r>
            <a:endParaRPr lang="en-US" sz="3600" dirty="0"/>
          </a:p>
        </p:txBody>
      </p:sp>
      <p:sp>
        <p:nvSpPr>
          <p:cNvPr id="18" name="Rectangle 17"/>
          <p:cNvSpPr/>
          <p:nvPr/>
        </p:nvSpPr>
        <p:spPr>
          <a:xfrm>
            <a:off x="12318327" y="32067441"/>
            <a:ext cx="30806068" cy="461665"/>
          </a:xfrm>
          <a:prstGeom prst="rect">
            <a:avLst/>
          </a:prstGeom>
        </p:spPr>
        <p:txBody>
          <a:bodyPr wrap="square">
            <a:spAutoFit/>
          </a:bodyPr>
          <a:lstStyle/>
          <a:p>
            <a:pPr algn="r"/>
            <a:r>
              <a:rPr lang="en-US" sz="2400" dirty="0"/>
              <a:t>This work is funded by NSF/NIGMS #0758374, The Carnegie Institution of Science, the National Academies Keck Future Initiatives seed grant program, and the Stanford University Bio-X Interdisciplinary Initiatives Program. </a:t>
            </a:r>
          </a:p>
        </p:txBody>
      </p:sp>
      <p:sp>
        <p:nvSpPr>
          <p:cNvPr id="20" name="Rectangle 19"/>
          <p:cNvSpPr/>
          <p:nvPr/>
        </p:nvSpPr>
        <p:spPr>
          <a:xfrm>
            <a:off x="914399" y="3244167"/>
            <a:ext cx="42114965" cy="5173656"/>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072680090"/>
              </p:ext>
            </p:extLst>
          </p:nvPr>
        </p:nvGraphicFramePr>
        <p:xfrm>
          <a:off x="1250145" y="3328830"/>
          <a:ext cx="31630155" cy="5709920"/>
        </p:xfrm>
        <a:graphic>
          <a:graphicData uri="http://schemas.openxmlformats.org/drawingml/2006/table">
            <a:tbl>
              <a:tblPr firstRow="1" bandRow="1">
                <a:tableStyleId>{85BE263C-DBD7-4A20-BB59-AAB30ACAA65A}</a:tableStyleId>
              </a:tblPr>
              <a:tblGrid>
                <a:gridCol w="31630155"/>
              </a:tblGrid>
              <a:tr h="708371">
                <a:tc>
                  <a:txBody>
                    <a:bodyPr/>
                    <a:lstStyle/>
                    <a:p>
                      <a:pPr marL="457200" algn="just">
                        <a:buSzPct val="100000"/>
                        <a:buFontTx/>
                        <a:buNone/>
                      </a:pPr>
                      <a:r>
                        <a:rPr lang="en-US" sz="4700" dirty="0" smtClean="0">
                          <a:solidFill>
                            <a:srgbClr val="FF0000"/>
                          </a:solidFill>
                        </a:rPr>
                        <a:t>Introduction</a:t>
                      </a:r>
                      <a:endParaRPr lang="en-US" sz="4700" dirty="0">
                        <a:solidFill>
                          <a:srgbClr val="FF0000"/>
                        </a:solidFill>
                      </a:endParaRPr>
                    </a:p>
                  </a:txBody>
                  <a:tcPr marL="68580" marR="68580" marT="53340" marB="533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tr>
              <a:tr h="4398116">
                <a:tc>
                  <a:txBody>
                    <a:bodyPr/>
                    <a:lstStyle/>
                    <a:p>
                      <a:pPr marL="0" marR="0" indent="0" algn="just" defTabSz="2037598" rtl="0" eaLnBrk="1" fontAlgn="auto" latinLnBrk="0" hangingPunct="1">
                        <a:lnSpc>
                          <a:spcPct val="100000"/>
                        </a:lnSpc>
                        <a:spcBef>
                          <a:spcPts val="0"/>
                        </a:spcBef>
                        <a:spcAft>
                          <a:spcPts val="1200"/>
                        </a:spcAft>
                        <a:buClrTx/>
                        <a:buSzPct val="100000"/>
                        <a:buFontTx/>
                        <a:buNone/>
                        <a:tabLst/>
                        <a:defRPr/>
                      </a:pPr>
                      <a:endParaRPr lang="en-US" sz="200" dirty="0" smtClean="0"/>
                    </a:p>
                    <a:p>
                      <a:pPr marL="0" marR="0" indent="-731520" algn="just" defTabSz="2037598" rtl="0" eaLnBrk="1" fontAlgn="auto" latinLnBrk="0" hangingPunct="1">
                        <a:lnSpc>
                          <a:spcPct val="100000"/>
                        </a:lnSpc>
                        <a:spcBef>
                          <a:spcPts val="0"/>
                        </a:spcBef>
                        <a:spcAft>
                          <a:spcPts val="800"/>
                        </a:spcAft>
                        <a:buClrTx/>
                        <a:buSzPct val="100000"/>
                        <a:buFontTx/>
                        <a:buBlip>
                          <a:blip r:embed="rId5"/>
                        </a:buBlip>
                        <a:tabLst/>
                        <a:defRPr/>
                      </a:pPr>
                      <a:r>
                        <a:rPr lang="en-US" sz="4500" dirty="0" smtClean="0"/>
                        <a:t>The emergent</a:t>
                      </a:r>
                      <a:r>
                        <a:rPr lang="en-US" sz="4500" baseline="0" dirty="0" smtClean="0"/>
                        <a:t> behaviors of communities of </a:t>
                      </a:r>
                      <a:r>
                        <a:rPr lang="en-US" sz="4500" baseline="0" dirty="0" err="1" smtClean="0"/>
                        <a:t>genotypically</a:t>
                      </a:r>
                      <a:r>
                        <a:rPr lang="en-US" sz="4500" baseline="0" dirty="0" smtClean="0"/>
                        <a:t> identical cells cannot be easily predicted from behaviors of individual cells.</a:t>
                      </a:r>
                      <a:endParaRPr lang="en-US" sz="4500" dirty="0" smtClean="0"/>
                    </a:p>
                    <a:p>
                      <a:pPr marL="0" marR="0" indent="-731520" algn="just" defTabSz="2037598" rtl="0" eaLnBrk="1" fontAlgn="auto" latinLnBrk="0" hangingPunct="1">
                        <a:lnSpc>
                          <a:spcPct val="100000"/>
                        </a:lnSpc>
                        <a:spcBef>
                          <a:spcPts val="0"/>
                        </a:spcBef>
                        <a:spcAft>
                          <a:spcPts val="800"/>
                        </a:spcAft>
                        <a:buClrTx/>
                        <a:buSzPct val="100000"/>
                        <a:buFontTx/>
                        <a:buBlip>
                          <a:blip r:embed="rId5"/>
                        </a:buBlip>
                        <a:tabLst/>
                        <a:defRPr/>
                      </a:pPr>
                      <a:r>
                        <a:rPr lang="en-US" sz="4500" dirty="0" smtClean="0"/>
                        <a:t>In the </a:t>
                      </a:r>
                      <a:r>
                        <a:rPr lang="en-US" sz="4500" dirty="0" err="1" smtClean="0">
                          <a:solidFill>
                            <a:schemeClr val="tx1"/>
                          </a:solidFill>
                        </a:rPr>
                        <a:t>cyanobacterium</a:t>
                      </a:r>
                      <a:r>
                        <a:rPr lang="en-US" sz="4500" dirty="0" smtClean="0">
                          <a:solidFill>
                            <a:schemeClr val="tx1"/>
                          </a:solidFill>
                        </a:rPr>
                        <a:t> </a:t>
                      </a:r>
                      <a:r>
                        <a:rPr lang="en-US" sz="4500" i="1" dirty="0" err="1" smtClean="0">
                          <a:solidFill>
                            <a:schemeClr val="tx1"/>
                          </a:solidFill>
                        </a:rPr>
                        <a:t>Synechocystis</a:t>
                      </a:r>
                      <a:r>
                        <a:rPr lang="en-US" sz="4500" i="0" dirty="0" smtClean="0"/>
                        <a:t>,</a:t>
                      </a:r>
                      <a:r>
                        <a:rPr lang="en-US" sz="4500" i="0" baseline="0" dirty="0" smtClean="0"/>
                        <a:t> </a:t>
                      </a:r>
                      <a:r>
                        <a:rPr lang="en-US" sz="4500" i="0" baseline="0" dirty="0" err="1" smtClean="0"/>
                        <a:t>phototactic</a:t>
                      </a:r>
                      <a:r>
                        <a:rPr lang="en-US" sz="4500" i="0" baseline="0" dirty="0" smtClean="0"/>
                        <a:t> behavior occurs on both the single-cell and community levels.</a:t>
                      </a:r>
                    </a:p>
                    <a:p>
                      <a:pPr marL="0" marR="0" indent="-731520" algn="just" defTabSz="2037598" rtl="0" eaLnBrk="1" fontAlgn="auto" latinLnBrk="0" hangingPunct="1">
                        <a:lnSpc>
                          <a:spcPct val="100000"/>
                        </a:lnSpc>
                        <a:spcBef>
                          <a:spcPts val="0"/>
                        </a:spcBef>
                        <a:spcAft>
                          <a:spcPts val="800"/>
                        </a:spcAft>
                        <a:buClrTx/>
                        <a:buSzPct val="100000"/>
                        <a:buFontTx/>
                        <a:buBlip>
                          <a:blip r:embed="rId5"/>
                        </a:buBlip>
                        <a:tabLst/>
                        <a:defRPr/>
                      </a:pPr>
                      <a:r>
                        <a:rPr lang="en-US" sz="4500" i="0" baseline="0" dirty="0" smtClean="0"/>
                        <a:t>While single cells undergo a biased random walk, dynamic finger-like </a:t>
                      </a:r>
                      <a:r>
                        <a:rPr lang="en-US" sz="4500" i="0" baseline="0" dirty="0" err="1" smtClean="0"/>
                        <a:t>subcommunities</a:t>
                      </a:r>
                      <a:r>
                        <a:rPr lang="en-US" sz="4500" i="0" baseline="0" dirty="0" smtClean="0"/>
                        <a:t> also form toward the light.</a:t>
                      </a:r>
                    </a:p>
                    <a:p>
                      <a:pPr marL="0" marR="0" indent="-731520" algn="just" defTabSz="2037598" rtl="0" eaLnBrk="1" fontAlgn="auto" latinLnBrk="0" hangingPunct="1">
                        <a:lnSpc>
                          <a:spcPct val="100000"/>
                        </a:lnSpc>
                        <a:spcBef>
                          <a:spcPts val="0"/>
                        </a:spcBef>
                        <a:spcAft>
                          <a:spcPts val="800"/>
                        </a:spcAft>
                        <a:buClrTx/>
                        <a:buSzPct val="100000"/>
                        <a:buFontTx/>
                        <a:buBlip>
                          <a:blip r:embed="rId5"/>
                        </a:buBlip>
                        <a:tabLst/>
                        <a:defRPr/>
                      </a:pPr>
                      <a:r>
                        <a:rPr lang="en-US" sz="4500" i="0" baseline="0" dirty="0" smtClean="0"/>
                        <a:t>We show that </a:t>
                      </a:r>
                      <a:r>
                        <a:rPr lang="en-US" sz="4800" i="0" baseline="0" dirty="0" smtClean="0"/>
                        <a:t>extracellular polymeric substances (EPS)</a:t>
                      </a:r>
                      <a:r>
                        <a:rPr lang="en-US" sz="4500" i="0" baseline="0" dirty="0" smtClean="0"/>
                        <a:t> play </a:t>
                      </a:r>
                      <a:r>
                        <a:rPr lang="en-US" sz="4500" i="0" baseline="0" dirty="0" smtClean="0">
                          <a:solidFill>
                            <a:srgbClr val="000000"/>
                          </a:solidFill>
                        </a:rPr>
                        <a:t>a ma</a:t>
                      </a:r>
                      <a:r>
                        <a:rPr lang="en-US" sz="4500" i="0" baseline="0" dirty="0" smtClean="0"/>
                        <a:t>jor role in motility enhancement and community formation.</a:t>
                      </a:r>
                    </a:p>
                    <a:p>
                      <a:pPr marL="0" marR="0" indent="-731520" algn="just" defTabSz="2037598" rtl="0" eaLnBrk="1" fontAlgn="auto" latinLnBrk="0" hangingPunct="1">
                        <a:lnSpc>
                          <a:spcPct val="100000"/>
                        </a:lnSpc>
                        <a:spcBef>
                          <a:spcPts val="0"/>
                        </a:spcBef>
                        <a:spcAft>
                          <a:spcPts val="1200"/>
                        </a:spcAft>
                        <a:buClrTx/>
                        <a:buSzPct val="100000"/>
                        <a:buFontTx/>
                        <a:buBlip>
                          <a:blip r:embed="rId5"/>
                        </a:buBlip>
                        <a:tabLst/>
                        <a:defRPr/>
                      </a:pPr>
                      <a:endParaRPr lang="en-US" sz="4500" i="0" baseline="0" dirty="0" smtClean="0"/>
                    </a:p>
                    <a:p>
                      <a:pPr marL="457200" marR="0" indent="-457200" algn="just" defTabSz="2037598" rtl="0" eaLnBrk="1" fontAlgn="auto" latinLnBrk="0" hangingPunct="1">
                        <a:lnSpc>
                          <a:spcPct val="100000"/>
                        </a:lnSpc>
                        <a:spcBef>
                          <a:spcPts val="0"/>
                        </a:spcBef>
                        <a:spcAft>
                          <a:spcPts val="1200"/>
                        </a:spcAft>
                        <a:buClrTx/>
                        <a:buSzPct val="100000"/>
                        <a:buFontTx/>
                        <a:buNone/>
                        <a:tabLst/>
                        <a:defRPr/>
                      </a:pPr>
                      <a:r>
                        <a:rPr lang="en-US" sz="3700" baseline="0" dirty="0" smtClean="0">
                          <a:solidFill>
                            <a:schemeClr val="tx1"/>
                          </a:solidFill>
                        </a:rPr>
                        <a:t> </a:t>
                      </a:r>
                    </a:p>
                  </a:txBody>
                  <a:tcPr marL="68580" marR="68580" marT="53340" marB="53340">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dk1">
                        <a:tint val="20000"/>
                        <a:alpha val="0"/>
                      </a:schemeClr>
                    </a:solidFill>
                  </a:tcPr>
                </a:tc>
              </a:tr>
            </a:tbl>
          </a:graphicData>
        </a:graphic>
      </p:graphicFrame>
      <p:sp>
        <p:nvSpPr>
          <p:cNvPr id="22" name="TextBox 21"/>
          <p:cNvSpPr txBox="1"/>
          <p:nvPr/>
        </p:nvSpPr>
        <p:spPr>
          <a:xfrm>
            <a:off x="32753313" y="7121490"/>
            <a:ext cx="9524410" cy="1292662"/>
          </a:xfrm>
          <a:prstGeom prst="rect">
            <a:avLst/>
          </a:prstGeom>
          <a:noFill/>
        </p:spPr>
        <p:txBody>
          <a:bodyPr wrap="square" rtlCol="0">
            <a:spAutoFit/>
          </a:bodyPr>
          <a:lstStyle/>
          <a:p>
            <a:pPr algn="just"/>
            <a:r>
              <a:rPr lang="en-US" sz="2500" i="1" dirty="0" smtClean="0">
                <a:solidFill>
                  <a:srgbClr val="000000"/>
                </a:solidFill>
              </a:rPr>
              <a:t>Figure 1.</a:t>
            </a:r>
            <a:r>
              <a:rPr lang="en-US" sz="2500" dirty="0" smtClean="0">
                <a:solidFill>
                  <a:srgbClr val="000000"/>
                </a:solidFill>
              </a:rPr>
              <a:t> </a:t>
            </a:r>
            <a:r>
              <a:rPr lang="en-US" sz="2500" dirty="0">
                <a:solidFill>
                  <a:srgbClr val="000000"/>
                </a:solidFill>
              </a:rPr>
              <a:t>On a 2-dimensional </a:t>
            </a:r>
            <a:r>
              <a:rPr lang="en-US" sz="2500" dirty="0" smtClean="0">
                <a:solidFill>
                  <a:srgbClr val="000000"/>
                </a:solidFill>
              </a:rPr>
              <a:t>surface, an inoculation of </a:t>
            </a:r>
            <a:r>
              <a:rPr lang="en-US" sz="2500" dirty="0">
                <a:solidFill>
                  <a:srgbClr val="000000"/>
                </a:solidFill>
              </a:rPr>
              <a:t>cells produces </a:t>
            </a:r>
            <a:r>
              <a:rPr lang="en-US" sz="2500" dirty="0" smtClean="0">
                <a:solidFill>
                  <a:srgbClr val="000000"/>
                </a:solidFill>
              </a:rPr>
              <a:t>finger-like projections toward a directed light source. Single cells (see insert) exhibit biased random walk (motion over 200 seconds is shown).</a:t>
            </a:r>
            <a:endParaRPr lang="en-US" sz="2500" dirty="0">
              <a:solidFill>
                <a:srgbClr val="000000"/>
              </a:solidFill>
            </a:endParaRPr>
          </a:p>
        </p:txBody>
      </p:sp>
      <p:pic>
        <p:nvPicPr>
          <p:cNvPr id="24" name="Picture 23"/>
          <p:cNvPicPr>
            <a:picLocks noChangeAspect="1"/>
          </p:cNvPicPr>
          <p:nvPr/>
        </p:nvPicPr>
        <p:blipFill>
          <a:blip r:embed="rId6"/>
          <a:stretch>
            <a:fillRect/>
          </a:stretch>
        </p:blipFill>
        <p:spPr>
          <a:xfrm>
            <a:off x="34726514" y="3438137"/>
            <a:ext cx="6407343" cy="3574495"/>
          </a:xfrm>
          <a:prstGeom prst="rect">
            <a:avLst/>
          </a:prstGeom>
        </p:spPr>
      </p:pic>
      <p:cxnSp>
        <p:nvCxnSpPr>
          <p:cNvPr id="26" name="Straight Arrow Connector 25"/>
          <p:cNvCxnSpPr/>
          <p:nvPr/>
        </p:nvCxnSpPr>
        <p:spPr>
          <a:xfrm>
            <a:off x="36255860" y="3346801"/>
            <a:ext cx="0" cy="40983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334764" y="3358466"/>
            <a:ext cx="952500" cy="461665"/>
          </a:xfrm>
          <a:prstGeom prst="rect">
            <a:avLst/>
          </a:prstGeom>
          <a:noFill/>
        </p:spPr>
        <p:txBody>
          <a:bodyPr wrap="square" rtlCol="0">
            <a:spAutoFit/>
          </a:bodyPr>
          <a:lstStyle/>
          <a:p>
            <a:r>
              <a:rPr lang="en-US" sz="2400" dirty="0" smtClean="0"/>
              <a:t>Light</a:t>
            </a:r>
            <a:endParaRPr lang="en-US" sz="2400" dirty="0"/>
          </a:p>
        </p:txBody>
      </p:sp>
      <p:sp>
        <p:nvSpPr>
          <p:cNvPr id="28" name="Rectangle 27"/>
          <p:cNvSpPr/>
          <p:nvPr/>
        </p:nvSpPr>
        <p:spPr>
          <a:xfrm>
            <a:off x="914401" y="8649675"/>
            <a:ext cx="20777199" cy="779224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6941758" y="6667765"/>
            <a:ext cx="988428" cy="400110"/>
          </a:xfrm>
          <a:prstGeom prst="rect">
            <a:avLst/>
          </a:prstGeom>
          <a:noFill/>
        </p:spPr>
        <p:txBody>
          <a:bodyPr wrap="square" rtlCol="0">
            <a:spAutoFit/>
          </a:bodyPr>
          <a:lstStyle/>
          <a:p>
            <a:r>
              <a:rPr lang="en-US" sz="2000" dirty="0" smtClean="0">
                <a:solidFill>
                  <a:schemeClr val="bg1"/>
                </a:solidFill>
              </a:rPr>
              <a:t>1 mm</a:t>
            </a:r>
            <a:endParaRPr lang="en-US" sz="2000" dirty="0">
              <a:solidFill>
                <a:schemeClr val="bg1"/>
              </a:solidFill>
            </a:endParaRPr>
          </a:p>
        </p:txBody>
      </p:sp>
      <p:sp>
        <p:nvSpPr>
          <p:cNvPr id="31" name="Rectangle 30"/>
          <p:cNvSpPr/>
          <p:nvPr/>
        </p:nvSpPr>
        <p:spPr>
          <a:xfrm>
            <a:off x="21974463" y="8649676"/>
            <a:ext cx="21054901" cy="1029847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0" name="Group 169"/>
          <p:cNvGrpSpPr/>
          <p:nvPr/>
        </p:nvGrpSpPr>
        <p:grpSpPr>
          <a:xfrm>
            <a:off x="28771599" y="22668388"/>
            <a:ext cx="5626485" cy="4805065"/>
            <a:chOff x="28771599" y="23034275"/>
            <a:chExt cx="5626485" cy="4805065"/>
          </a:xfrm>
        </p:grpSpPr>
        <p:sp>
          <p:nvSpPr>
            <p:cNvPr id="34" name="Process 33"/>
            <p:cNvSpPr/>
            <p:nvPr/>
          </p:nvSpPr>
          <p:spPr>
            <a:xfrm>
              <a:off x="28895984" y="26736726"/>
              <a:ext cx="532066" cy="457200"/>
            </a:xfrm>
            <a:prstGeom prst="flowChartProcess">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8895984" y="27384426"/>
              <a:ext cx="456057" cy="381000"/>
            </a:xfrm>
            <a:prstGeom prst="ellipse">
              <a:avLst/>
            </a:prstGeom>
            <a:solidFill>
              <a:srgbClr val="00A40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9656079" y="27377675"/>
              <a:ext cx="4742005" cy="461665"/>
            </a:xfrm>
            <a:prstGeom prst="rect">
              <a:avLst/>
            </a:prstGeom>
            <a:noFill/>
          </p:spPr>
          <p:txBody>
            <a:bodyPr wrap="square" rtlCol="0">
              <a:spAutoFit/>
            </a:bodyPr>
            <a:lstStyle/>
            <a:p>
              <a:r>
                <a:rPr lang="en-US" sz="2400" dirty="0" smtClean="0"/>
                <a:t>Cell at arbitrary location</a:t>
              </a:r>
              <a:endParaRPr lang="en-US" sz="2400" dirty="0"/>
            </a:p>
          </p:txBody>
        </p:sp>
        <p:sp>
          <p:nvSpPr>
            <p:cNvPr id="37" name="TextBox 36"/>
            <p:cNvSpPr txBox="1"/>
            <p:nvPr/>
          </p:nvSpPr>
          <p:spPr>
            <a:xfrm>
              <a:off x="29656078" y="26691875"/>
              <a:ext cx="3911484" cy="830997"/>
            </a:xfrm>
            <a:prstGeom prst="rect">
              <a:avLst/>
            </a:prstGeom>
            <a:noFill/>
          </p:spPr>
          <p:txBody>
            <a:bodyPr wrap="square" rtlCol="0">
              <a:spAutoFit/>
            </a:bodyPr>
            <a:lstStyle/>
            <a:p>
              <a:r>
                <a:rPr lang="en-US" sz="2400" dirty="0" smtClean="0"/>
                <a:t>Grid with some concentration of EPS</a:t>
              </a:r>
              <a:endParaRPr lang="en-US" sz="2400" dirty="0"/>
            </a:p>
          </p:txBody>
        </p:sp>
        <p:grpSp>
          <p:nvGrpSpPr>
            <p:cNvPr id="38" name="Group 54"/>
            <p:cNvGrpSpPr/>
            <p:nvPr/>
          </p:nvGrpSpPr>
          <p:grpSpPr>
            <a:xfrm>
              <a:off x="29048003" y="24088757"/>
              <a:ext cx="2280285" cy="2205953"/>
              <a:chOff x="4724400" y="2153137"/>
              <a:chExt cx="2971800" cy="2799862"/>
            </a:xfrm>
          </p:grpSpPr>
          <p:sp>
            <p:nvSpPr>
              <p:cNvPr id="44" name="Process 43"/>
              <p:cNvSpPr/>
              <p:nvPr/>
            </p:nvSpPr>
            <p:spPr>
              <a:xfrm>
                <a:off x="4724400" y="2438399"/>
                <a:ext cx="990600" cy="838200"/>
              </a:xfrm>
              <a:prstGeom prst="flowChartProcess">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Process 44"/>
              <p:cNvSpPr/>
              <p:nvPr/>
            </p:nvSpPr>
            <p:spPr>
              <a:xfrm>
                <a:off x="5715000" y="2438399"/>
                <a:ext cx="990600" cy="838200"/>
              </a:xfrm>
              <a:prstGeom prst="flowChartProcess">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CFFCC"/>
                  </a:solidFill>
                </a:endParaRPr>
              </a:p>
            </p:txBody>
          </p:sp>
          <p:sp>
            <p:nvSpPr>
              <p:cNvPr id="46" name="Process 45"/>
              <p:cNvSpPr/>
              <p:nvPr/>
            </p:nvSpPr>
            <p:spPr>
              <a:xfrm>
                <a:off x="6705600" y="2438399"/>
                <a:ext cx="990600" cy="838200"/>
              </a:xfrm>
              <a:prstGeom prst="flowChartProcess">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Process 46"/>
              <p:cNvSpPr/>
              <p:nvPr/>
            </p:nvSpPr>
            <p:spPr>
              <a:xfrm>
                <a:off x="4724400" y="3276599"/>
                <a:ext cx="990600" cy="838200"/>
              </a:xfrm>
              <a:prstGeom prst="flowChartProcess">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Process 47"/>
              <p:cNvSpPr/>
              <p:nvPr/>
            </p:nvSpPr>
            <p:spPr>
              <a:xfrm>
                <a:off x="5715000" y="3276599"/>
                <a:ext cx="990600" cy="838200"/>
              </a:xfrm>
              <a:prstGeom prst="flowChartProcess">
                <a:avLst/>
              </a:prstGeom>
              <a:solidFill>
                <a:srgbClr val="B32C1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Process 48"/>
              <p:cNvSpPr/>
              <p:nvPr/>
            </p:nvSpPr>
            <p:spPr>
              <a:xfrm>
                <a:off x="6705600" y="3276599"/>
                <a:ext cx="990600" cy="838200"/>
              </a:xfrm>
              <a:prstGeom prst="flowChartProcess">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rocess 49"/>
              <p:cNvSpPr/>
              <p:nvPr/>
            </p:nvSpPr>
            <p:spPr>
              <a:xfrm>
                <a:off x="4724400" y="4114799"/>
                <a:ext cx="990600" cy="838200"/>
              </a:xfrm>
              <a:prstGeom prst="flowChartProcess">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Process 50"/>
              <p:cNvSpPr/>
              <p:nvPr/>
            </p:nvSpPr>
            <p:spPr>
              <a:xfrm>
                <a:off x="5715000" y="4114799"/>
                <a:ext cx="990600" cy="838200"/>
              </a:xfrm>
              <a:prstGeom prst="flowChartProcess">
                <a:avLst/>
              </a:prstGeom>
              <a:solidFill>
                <a:srgbClr val="B32C1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Process 51"/>
              <p:cNvSpPr/>
              <p:nvPr/>
            </p:nvSpPr>
            <p:spPr>
              <a:xfrm>
                <a:off x="6705600" y="4114799"/>
                <a:ext cx="990600" cy="838200"/>
              </a:xfrm>
              <a:prstGeom prst="flowChartProcess">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867400" y="3352799"/>
                <a:ext cx="685800" cy="609600"/>
              </a:xfrm>
              <a:prstGeom prst="ellipse">
                <a:avLst/>
              </a:prstGeom>
              <a:solidFill>
                <a:srgbClr val="00A40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ight Arrow 53"/>
              <p:cNvSpPr/>
              <p:nvPr/>
            </p:nvSpPr>
            <p:spPr>
              <a:xfrm>
                <a:off x="6629400" y="3477767"/>
                <a:ext cx="766300" cy="48463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ight Arrow 54"/>
              <p:cNvSpPr/>
              <p:nvPr/>
            </p:nvSpPr>
            <p:spPr>
              <a:xfrm rot="10800000">
                <a:off x="5029201" y="3477766"/>
                <a:ext cx="766300" cy="48463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ight Arrow 55"/>
              <p:cNvSpPr>
                <a:spLocks noChangeAspect="1"/>
              </p:cNvSpPr>
              <p:nvPr/>
            </p:nvSpPr>
            <p:spPr>
              <a:xfrm rot="16200000">
                <a:off x="5686043" y="2360402"/>
                <a:ext cx="1127762" cy="71323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rot="5400000">
                <a:off x="5851534" y="4175133"/>
                <a:ext cx="766300" cy="48463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TextBox 38"/>
            <p:cNvSpPr txBox="1"/>
            <p:nvPr/>
          </p:nvSpPr>
          <p:spPr>
            <a:xfrm>
              <a:off x="28771599" y="23034275"/>
              <a:ext cx="3107544" cy="830997"/>
            </a:xfrm>
            <a:prstGeom prst="rect">
              <a:avLst/>
            </a:prstGeom>
            <a:noFill/>
          </p:spPr>
          <p:txBody>
            <a:bodyPr wrap="square" rtlCol="0">
              <a:spAutoFit/>
            </a:bodyPr>
            <a:lstStyle/>
            <a:p>
              <a:pPr algn="ctr"/>
              <a:r>
                <a:rPr lang="en-US" sz="2400" dirty="0" smtClean="0"/>
                <a:t>Bias due to light source</a:t>
              </a:r>
              <a:endParaRPr lang="en-US" sz="2400" dirty="0"/>
            </a:p>
          </p:txBody>
        </p:sp>
        <p:cxnSp>
          <p:nvCxnSpPr>
            <p:cNvPr id="40" name="Straight Arrow Connector 39"/>
            <p:cNvCxnSpPr/>
            <p:nvPr/>
          </p:nvCxnSpPr>
          <p:spPr>
            <a:xfrm rot="16200000" flipH="1">
              <a:off x="29931245" y="23750554"/>
              <a:ext cx="548640" cy="1"/>
            </a:xfrm>
            <a:prstGeom prst="straightConnector1">
              <a:avLst/>
            </a:prstGeom>
            <a:ln w="38100" cap="flat" cmpd="sng" algn="ctr">
              <a:solidFill>
                <a:schemeClr val="tx1">
                  <a:lumMod val="75000"/>
                  <a:lumOff val="2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28163582" y="22650139"/>
            <a:ext cx="504331" cy="584776"/>
          </a:xfrm>
          <a:prstGeom prst="rect">
            <a:avLst/>
          </a:prstGeom>
          <a:noFill/>
        </p:spPr>
        <p:txBody>
          <a:bodyPr wrap="square" rtlCol="0">
            <a:spAutoFit/>
          </a:bodyPr>
          <a:lstStyle/>
          <a:p>
            <a:r>
              <a:rPr lang="en-US" sz="3200" dirty="0"/>
              <a:t>B</a:t>
            </a:r>
          </a:p>
        </p:txBody>
      </p:sp>
      <p:grpSp>
        <p:nvGrpSpPr>
          <p:cNvPr id="163" name="Group 162"/>
          <p:cNvGrpSpPr/>
          <p:nvPr/>
        </p:nvGrpSpPr>
        <p:grpSpPr>
          <a:xfrm>
            <a:off x="24463138" y="22707600"/>
            <a:ext cx="2595374" cy="4547041"/>
            <a:chOff x="24846940" y="23135434"/>
            <a:chExt cx="2595374" cy="4547041"/>
          </a:xfrm>
        </p:grpSpPr>
        <p:grpSp>
          <p:nvGrpSpPr>
            <p:cNvPr id="33" name="Group 55"/>
            <p:cNvGrpSpPr>
              <a:grpSpLocks noChangeAspect="1"/>
            </p:cNvGrpSpPr>
            <p:nvPr/>
          </p:nvGrpSpPr>
          <p:grpSpPr>
            <a:xfrm>
              <a:off x="25212863" y="23500260"/>
              <a:ext cx="2229451" cy="4182215"/>
              <a:chOff x="506912" y="1504155"/>
              <a:chExt cx="2813814" cy="4896645"/>
            </a:xfrm>
          </p:grpSpPr>
          <p:sp>
            <p:nvSpPr>
              <p:cNvPr id="58" name="Oval 57"/>
              <p:cNvSpPr/>
              <p:nvPr/>
            </p:nvSpPr>
            <p:spPr>
              <a:xfrm>
                <a:off x="1644326" y="4191000"/>
                <a:ext cx="513184" cy="438150"/>
              </a:xfrm>
              <a:prstGeom prst="ellipse">
                <a:avLst/>
              </a:prstGeom>
              <a:solidFill>
                <a:srgbClr val="00A4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404840" y="3962400"/>
                <a:ext cx="957943" cy="876300"/>
              </a:xfrm>
              <a:prstGeom prst="ellipse">
                <a:avLst/>
              </a:prstGeom>
              <a:solidFill>
                <a:schemeClr val="bg2">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404840" y="2437605"/>
                <a:ext cx="957943" cy="876300"/>
              </a:xfrm>
              <a:prstGeom prst="ellipse">
                <a:avLst/>
              </a:prstGeom>
              <a:solidFill>
                <a:schemeClr val="bg2">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603504" y="1504155"/>
                <a:ext cx="562364" cy="468367"/>
              </a:xfrm>
              <a:prstGeom prst="ellipse">
                <a:avLst/>
              </a:prstGeom>
              <a:solidFill>
                <a:srgbClr val="00A4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1644326" y="2667000"/>
                <a:ext cx="513184" cy="438150"/>
              </a:xfrm>
              <a:prstGeom prst="ellipse">
                <a:avLst/>
              </a:prstGeom>
              <a:solidFill>
                <a:srgbClr val="00A4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rot="5400000">
                <a:off x="-569354" y="3710160"/>
                <a:ext cx="3536049" cy="340"/>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506912" y="2999792"/>
                <a:ext cx="797096" cy="1142989"/>
              </a:xfrm>
              <a:prstGeom prst="rect">
                <a:avLst/>
              </a:prstGeom>
              <a:noFill/>
            </p:spPr>
            <p:txBody>
              <a:bodyPr vert="vert270" wrap="square" rtlCol="0">
                <a:spAutoFit/>
              </a:bodyPr>
              <a:lstStyle/>
              <a:p>
                <a:r>
                  <a:rPr lang="en-US" sz="2400" dirty="0" smtClean="0"/>
                  <a:t>Time</a:t>
                </a:r>
                <a:endParaRPr lang="en-US" sz="2400" dirty="0"/>
              </a:p>
            </p:txBody>
          </p:sp>
          <p:sp>
            <p:nvSpPr>
              <p:cNvPr id="65" name="Oval 64"/>
              <p:cNvSpPr/>
              <p:nvPr/>
            </p:nvSpPr>
            <p:spPr>
              <a:xfrm>
                <a:off x="2362783" y="5524500"/>
                <a:ext cx="957943" cy="876300"/>
              </a:xfrm>
              <a:prstGeom prst="ellipse">
                <a:avLst/>
              </a:prstGeom>
              <a:solidFill>
                <a:schemeClr val="bg2">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1404840" y="5524500"/>
                <a:ext cx="957943" cy="876300"/>
              </a:xfrm>
              <a:prstGeom prst="ellipse">
                <a:avLst/>
              </a:prstGeom>
              <a:solidFill>
                <a:schemeClr val="bg2">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578942" y="5734050"/>
                <a:ext cx="513184" cy="438150"/>
              </a:xfrm>
              <a:prstGeom prst="ellipse">
                <a:avLst/>
              </a:prstGeom>
              <a:solidFill>
                <a:srgbClr val="00A4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667582" y="4185298"/>
                <a:ext cx="562364" cy="468367"/>
              </a:xfrm>
              <a:prstGeom prst="ellipse">
                <a:avLst/>
              </a:prstGeom>
              <a:solidFill>
                <a:srgbClr val="00A4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Curved Right Arrow 40"/>
            <p:cNvSpPr/>
            <p:nvPr/>
          </p:nvSpPr>
          <p:spPr>
            <a:xfrm rot="5400000" flipV="1">
              <a:off x="26587005" y="24932418"/>
              <a:ext cx="295111" cy="91470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TextBox 42"/>
            <p:cNvSpPr txBox="1"/>
            <p:nvPr/>
          </p:nvSpPr>
          <p:spPr>
            <a:xfrm>
              <a:off x="24846940" y="23135434"/>
              <a:ext cx="504331" cy="584776"/>
            </a:xfrm>
            <a:prstGeom prst="rect">
              <a:avLst/>
            </a:prstGeom>
            <a:noFill/>
          </p:spPr>
          <p:txBody>
            <a:bodyPr wrap="square" rtlCol="0">
              <a:spAutoFit/>
            </a:bodyPr>
            <a:lstStyle/>
            <a:p>
              <a:r>
                <a:rPr lang="en-US" sz="3200" dirty="0" smtClean="0"/>
                <a:t>A</a:t>
              </a:r>
              <a:endParaRPr lang="en-US" sz="3200" dirty="0"/>
            </a:p>
          </p:txBody>
        </p:sp>
      </p:grpSp>
      <p:sp>
        <p:nvSpPr>
          <p:cNvPr id="73" name="TextBox 72"/>
          <p:cNvSpPr txBox="1"/>
          <p:nvPr/>
        </p:nvSpPr>
        <p:spPr>
          <a:xfrm>
            <a:off x="4671137" y="19822639"/>
            <a:ext cx="988428" cy="400110"/>
          </a:xfrm>
          <a:prstGeom prst="rect">
            <a:avLst/>
          </a:prstGeom>
          <a:noFill/>
        </p:spPr>
        <p:txBody>
          <a:bodyPr wrap="square" rtlCol="0">
            <a:spAutoFit/>
          </a:bodyPr>
          <a:lstStyle/>
          <a:p>
            <a:r>
              <a:rPr lang="en-US" sz="2000" dirty="0" smtClean="0">
                <a:solidFill>
                  <a:schemeClr val="bg1"/>
                </a:solidFill>
              </a:rPr>
              <a:t>1 mm</a:t>
            </a:r>
            <a:endParaRPr lang="en-US" sz="2000" dirty="0">
              <a:solidFill>
                <a:schemeClr val="bg1"/>
              </a:solidFill>
            </a:endParaRPr>
          </a:p>
        </p:txBody>
      </p:sp>
      <p:sp>
        <p:nvSpPr>
          <p:cNvPr id="79" name="Rectangle 78"/>
          <p:cNvSpPr/>
          <p:nvPr/>
        </p:nvSpPr>
        <p:spPr>
          <a:xfrm>
            <a:off x="21974463" y="19116237"/>
            <a:ext cx="21054901" cy="1013173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25263349" y="11665302"/>
            <a:ext cx="952500" cy="461665"/>
          </a:xfrm>
          <a:prstGeom prst="rect">
            <a:avLst/>
          </a:prstGeom>
          <a:noFill/>
        </p:spPr>
        <p:txBody>
          <a:bodyPr wrap="square" rtlCol="0">
            <a:spAutoFit/>
          </a:bodyPr>
          <a:lstStyle/>
          <a:p>
            <a:r>
              <a:rPr lang="en-US" sz="2400" dirty="0" smtClean="0"/>
              <a:t>Light</a:t>
            </a:r>
            <a:endParaRPr lang="en-US" sz="2400" dirty="0"/>
          </a:p>
        </p:txBody>
      </p:sp>
      <p:grpSp>
        <p:nvGrpSpPr>
          <p:cNvPr id="142" name="Group 141"/>
          <p:cNvGrpSpPr/>
          <p:nvPr/>
        </p:nvGrpSpPr>
        <p:grpSpPr>
          <a:xfrm>
            <a:off x="5142572" y="19398780"/>
            <a:ext cx="3277182" cy="2299358"/>
            <a:chOff x="5974704" y="22219726"/>
            <a:chExt cx="3277182" cy="2299358"/>
          </a:xfrm>
        </p:grpSpPr>
        <p:pic>
          <p:nvPicPr>
            <p:cNvPr id="77" name="Picture 76" descr="lightchange_post.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74704" y="22219726"/>
              <a:ext cx="2336980" cy="2299358"/>
            </a:xfrm>
            <a:prstGeom prst="rect">
              <a:avLst/>
            </a:prstGeom>
          </p:spPr>
        </p:pic>
        <p:cxnSp>
          <p:nvCxnSpPr>
            <p:cNvPr id="87" name="Straight Arrow Connector 86"/>
            <p:cNvCxnSpPr/>
            <p:nvPr/>
          </p:nvCxnSpPr>
          <p:spPr>
            <a:xfrm flipH="1">
              <a:off x="7995946" y="23282314"/>
              <a:ext cx="526031" cy="23904"/>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8299386" y="22873554"/>
              <a:ext cx="952500" cy="461665"/>
            </a:xfrm>
            <a:prstGeom prst="rect">
              <a:avLst/>
            </a:prstGeom>
            <a:noFill/>
          </p:spPr>
          <p:txBody>
            <a:bodyPr wrap="square" rtlCol="0">
              <a:spAutoFit/>
            </a:bodyPr>
            <a:lstStyle/>
            <a:p>
              <a:r>
                <a:rPr lang="en-US" sz="2400" dirty="0" smtClean="0"/>
                <a:t>Light</a:t>
              </a:r>
              <a:endParaRPr lang="en-US" sz="2400" dirty="0"/>
            </a:p>
          </p:txBody>
        </p:sp>
      </p:grpSp>
      <p:pic>
        <p:nvPicPr>
          <p:cNvPr id="83" name="Picture 82" descr="lightoff_on.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7830239" y="19631010"/>
            <a:ext cx="2287633" cy="1709151"/>
          </a:xfrm>
          <a:prstGeom prst="rect">
            <a:avLst/>
          </a:prstGeom>
        </p:spPr>
      </p:pic>
      <p:cxnSp>
        <p:nvCxnSpPr>
          <p:cNvPr id="92" name="Straight Arrow Connector 91"/>
          <p:cNvCxnSpPr/>
          <p:nvPr/>
        </p:nvCxnSpPr>
        <p:spPr>
          <a:xfrm>
            <a:off x="18984835" y="18837973"/>
            <a:ext cx="0" cy="67256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19063739" y="18862338"/>
            <a:ext cx="952500" cy="461665"/>
          </a:xfrm>
          <a:prstGeom prst="rect">
            <a:avLst/>
          </a:prstGeom>
          <a:noFill/>
        </p:spPr>
        <p:txBody>
          <a:bodyPr wrap="square" rtlCol="0">
            <a:spAutoFit/>
          </a:bodyPr>
          <a:lstStyle/>
          <a:p>
            <a:r>
              <a:rPr lang="en-US" sz="2400" dirty="0" smtClean="0"/>
              <a:t>Light</a:t>
            </a:r>
            <a:endParaRPr lang="en-US" sz="2400" dirty="0"/>
          </a:p>
        </p:txBody>
      </p:sp>
      <p:pic>
        <p:nvPicPr>
          <p:cNvPr id="82" name="Picture 81" descr="lightoff_off.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6006648" y="19631611"/>
            <a:ext cx="2292385" cy="1712701"/>
          </a:xfrm>
          <a:prstGeom prst="rect">
            <a:avLst/>
          </a:prstGeom>
        </p:spPr>
      </p:pic>
      <p:cxnSp>
        <p:nvCxnSpPr>
          <p:cNvPr id="94" name="Straight Arrow Connector 93"/>
          <p:cNvCxnSpPr/>
          <p:nvPr/>
        </p:nvCxnSpPr>
        <p:spPr>
          <a:xfrm>
            <a:off x="17141698" y="18854717"/>
            <a:ext cx="0" cy="67256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5" name="Multiply 94"/>
          <p:cNvSpPr/>
          <p:nvPr/>
        </p:nvSpPr>
        <p:spPr>
          <a:xfrm>
            <a:off x="16945786" y="18809034"/>
            <a:ext cx="413622" cy="628287"/>
          </a:xfrm>
          <a:prstGeom prst="mathMultipl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1422007" y="8847657"/>
            <a:ext cx="19922526" cy="1938992"/>
          </a:xfrm>
          <a:prstGeom prst="rect">
            <a:avLst/>
          </a:prstGeom>
          <a:noFill/>
        </p:spPr>
        <p:txBody>
          <a:bodyPr wrap="square" rtlCol="0">
            <a:spAutoFit/>
          </a:bodyPr>
          <a:lstStyle/>
          <a:p>
            <a:r>
              <a:rPr lang="en-US" sz="4000" b="1" dirty="0" smtClean="0">
                <a:solidFill>
                  <a:srgbClr val="FF0000"/>
                </a:solidFill>
              </a:rPr>
              <a:t>EPS enhances single cell motility</a:t>
            </a:r>
            <a:endParaRPr lang="en-US" sz="2000" dirty="0" smtClean="0">
              <a:solidFill>
                <a:srgbClr val="FF0000"/>
              </a:solidFill>
            </a:endParaRPr>
          </a:p>
          <a:p>
            <a:pPr marL="457200" indent="-457200">
              <a:spcAft>
                <a:spcPts val="1000"/>
              </a:spcAft>
              <a:buSzPct val="100000"/>
              <a:buBlip>
                <a:blip r:embed="rId10"/>
              </a:buBlip>
            </a:pPr>
            <a:r>
              <a:rPr lang="en-US" sz="4000" dirty="0"/>
              <a:t>U</a:t>
            </a:r>
            <a:r>
              <a:rPr lang="en-US" sz="4000" dirty="0" smtClean="0"/>
              <a:t>pon encountering a region of high [EPS] (an adjacent finger), single cell velocities increased </a:t>
            </a:r>
            <a:r>
              <a:rPr lang="en-US" sz="4000" dirty="0" smtClean="0"/>
              <a:t>~</a:t>
            </a:r>
            <a:r>
              <a:rPr lang="en-US" sz="4000" dirty="0" smtClean="0"/>
              <a:t>three</a:t>
            </a:r>
            <a:r>
              <a:rPr lang="en-US" sz="4000" dirty="0" smtClean="0"/>
              <a:t>-</a:t>
            </a:r>
            <a:r>
              <a:rPr lang="en-US" sz="4000" dirty="0" smtClean="0"/>
              <a:t>fold.</a:t>
            </a:r>
          </a:p>
        </p:txBody>
      </p:sp>
      <p:sp>
        <p:nvSpPr>
          <p:cNvPr id="99" name="TextBox 98"/>
          <p:cNvSpPr txBox="1"/>
          <p:nvPr/>
        </p:nvSpPr>
        <p:spPr>
          <a:xfrm>
            <a:off x="22289405" y="8854205"/>
            <a:ext cx="19560595" cy="3054682"/>
          </a:xfrm>
          <a:prstGeom prst="rect">
            <a:avLst/>
          </a:prstGeom>
          <a:noFill/>
        </p:spPr>
        <p:txBody>
          <a:bodyPr wrap="square" rtlCol="0">
            <a:spAutoFit/>
          </a:bodyPr>
          <a:lstStyle/>
          <a:p>
            <a:pPr indent="457200" algn="just">
              <a:spcAft>
                <a:spcPts val="500"/>
              </a:spcAft>
            </a:pPr>
            <a:r>
              <a:rPr lang="en-US" sz="4000" b="1" dirty="0" smtClean="0">
                <a:solidFill>
                  <a:srgbClr val="FF0000"/>
                </a:solidFill>
              </a:rPr>
              <a:t>The presence of EPS enhances the movement bias of single cells toward light</a:t>
            </a:r>
          </a:p>
          <a:p>
            <a:pPr indent="457200" algn="just">
              <a:spcAft>
                <a:spcPts val="500"/>
              </a:spcAft>
            </a:pPr>
            <a:endParaRPr lang="en-US" sz="2000" dirty="0"/>
          </a:p>
          <a:p>
            <a:pPr marL="571500" indent="457200" algn="just">
              <a:spcAft>
                <a:spcPts val="500"/>
              </a:spcAft>
              <a:buSzPct val="100000"/>
              <a:buBlip>
                <a:blip r:embed="rId11"/>
              </a:buBlip>
            </a:pPr>
            <a:r>
              <a:rPr lang="en-US" sz="4000" dirty="0" smtClean="0">
                <a:solidFill>
                  <a:srgbClr val="000000"/>
                </a:solidFill>
              </a:rPr>
              <a:t>Cells have a more pronounced movement bias toward light in the regions with expectedly more secreted EPS.</a:t>
            </a:r>
          </a:p>
          <a:p>
            <a:pPr algn="just"/>
            <a:endParaRPr lang="en-US" sz="4000" dirty="0"/>
          </a:p>
        </p:txBody>
      </p:sp>
      <p:pic>
        <p:nvPicPr>
          <p:cNvPr id="101" name="Picture 100" descr="data_quantification.pdf"/>
          <p:cNvPicPr>
            <a:picLocks noChangeAspect="1"/>
          </p:cNvPicPr>
          <p:nvPr/>
        </p:nvPicPr>
        <p:blipFill rotWithShape="1">
          <a:blip r:embed="rId12">
            <a:extLst>
              <a:ext uri="{28A0092B-C50C-407E-A947-70E740481C1C}">
                <a14:useLocalDpi xmlns:a14="http://schemas.microsoft.com/office/drawing/2010/main" val="0"/>
              </a:ext>
            </a:extLst>
          </a:blip>
          <a:srcRect l="9106" t="29184" r="27164" b="34258"/>
          <a:stretch/>
        </p:blipFill>
        <p:spPr>
          <a:xfrm>
            <a:off x="23382701" y="12593883"/>
            <a:ext cx="4953309" cy="3677136"/>
          </a:xfrm>
          <a:prstGeom prst="rect">
            <a:avLst/>
          </a:prstGeom>
        </p:spPr>
      </p:pic>
      <p:sp>
        <p:nvSpPr>
          <p:cNvPr id="102" name="TextBox 101"/>
          <p:cNvSpPr txBox="1"/>
          <p:nvPr/>
        </p:nvSpPr>
        <p:spPr>
          <a:xfrm>
            <a:off x="22576217" y="16878795"/>
            <a:ext cx="19273783" cy="1692771"/>
          </a:xfrm>
          <a:prstGeom prst="rect">
            <a:avLst/>
          </a:prstGeom>
          <a:noFill/>
        </p:spPr>
        <p:txBody>
          <a:bodyPr wrap="square" rtlCol="0">
            <a:spAutoFit/>
          </a:bodyPr>
          <a:lstStyle/>
          <a:p>
            <a:pPr algn="just"/>
            <a:r>
              <a:rPr lang="en-US" sz="2600" i="1" dirty="0" smtClean="0">
                <a:solidFill>
                  <a:srgbClr val="000000"/>
                </a:solidFill>
              </a:rPr>
              <a:t>Figure </a:t>
            </a:r>
            <a:r>
              <a:rPr lang="en-US" sz="2600" i="1" dirty="0">
                <a:solidFill>
                  <a:srgbClr val="000000"/>
                </a:solidFill>
              </a:rPr>
              <a:t>3</a:t>
            </a:r>
            <a:r>
              <a:rPr lang="en-US" sz="2600" i="1" dirty="0" smtClean="0">
                <a:solidFill>
                  <a:srgbClr val="000000"/>
                </a:solidFill>
              </a:rPr>
              <a:t>.</a:t>
            </a:r>
            <a:r>
              <a:rPr lang="en-US" sz="2600" dirty="0" smtClean="0">
                <a:solidFill>
                  <a:srgbClr val="000000"/>
                </a:solidFill>
              </a:rPr>
              <a:t> (A) (Example cell track shown) The movement bias of a cell is taken over a 100-second interval, where bias = (displacement toward light) / </a:t>
            </a:r>
            <a:r>
              <a:rPr lang="en-US" sz="2600" dirty="0" err="1" smtClean="0">
                <a:solidFill>
                  <a:srgbClr val="000000"/>
                </a:solidFill>
              </a:rPr>
              <a:t>pathlength</a:t>
            </a:r>
            <a:r>
              <a:rPr lang="en-US" sz="2600" dirty="0" smtClean="0">
                <a:solidFill>
                  <a:srgbClr val="000000"/>
                </a:solidFill>
              </a:rPr>
              <a:t>. (B) Quantification of the movement bias of single cells in different regions of a fingered inoculation showed (C) higher bias toward light in regions where more EPS can be expected to be secreted onto the surface (center, </a:t>
            </a:r>
            <a:r>
              <a:rPr lang="en-US" sz="2600" dirty="0" err="1" smtClean="0">
                <a:solidFill>
                  <a:srgbClr val="000000"/>
                </a:solidFill>
              </a:rPr>
              <a:t>front,and</a:t>
            </a:r>
            <a:r>
              <a:rPr lang="en-US" sz="2600" dirty="0" smtClean="0">
                <a:solidFill>
                  <a:srgbClr val="000000"/>
                </a:solidFill>
              </a:rPr>
              <a:t> </a:t>
            </a:r>
            <a:r>
              <a:rPr lang="en-US" sz="2600" dirty="0" err="1" smtClean="0">
                <a:solidFill>
                  <a:srgbClr val="000000"/>
                </a:solidFill>
              </a:rPr>
              <a:t>midfinger</a:t>
            </a:r>
            <a:r>
              <a:rPr lang="en-US" sz="2600" dirty="0" smtClean="0">
                <a:solidFill>
                  <a:srgbClr val="000000"/>
                </a:solidFill>
              </a:rPr>
              <a:t> regions). The mean bias value is included in parentheses within the legend.</a:t>
            </a:r>
            <a:endParaRPr lang="en-US" sz="2600" dirty="0">
              <a:solidFill>
                <a:srgbClr val="000000"/>
              </a:solidFill>
            </a:endParaRPr>
          </a:p>
        </p:txBody>
      </p:sp>
      <p:sp>
        <p:nvSpPr>
          <p:cNvPr id="103" name="TextBox 102"/>
          <p:cNvSpPr txBox="1"/>
          <p:nvPr/>
        </p:nvSpPr>
        <p:spPr>
          <a:xfrm>
            <a:off x="23400924" y="11360927"/>
            <a:ext cx="743433" cy="615553"/>
          </a:xfrm>
          <a:prstGeom prst="rect">
            <a:avLst/>
          </a:prstGeom>
          <a:noFill/>
        </p:spPr>
        <p:txBody>
          <a:bodyPr wrap="square" rtlCol="0">
            <a:spAutoFit/>
          </a:bodyPr>
          <a:lstStyle/>
          <a:p>
            <a:r>
              <a:rPr lang="en-US" sz="3400" dirty="0" smtClean="0"/>
              <a:t>A</a:t>
            </a:r>
            <a:endParaRPr lang="en-US" sz="3400" dirty="0"/>
          </a:p>
        </p:txBody>
      </p:sp>
      <p:grpSp>
        <p:nvGrpSpPr>
          <p:cNvPr id="147" name="Group 146"/>
          <p:cNvGrpSpPr/>
          <p:nvPr/>
        </p:nvGrpSpPr>
        <p:grpSpPr>
          <a:xfrm>
            <a:off x="28163582" y="10787885"/>
            <a:ext cx="5252112" cy="5647492"/>
            <a:chOff x="29266267" y="11839916"/>
            <a:chExt cx="5252112" cy="5647492"/>
          </a:xfrm>
        </p:grpSpPr>
        <p:pic>
          <p:nvPicPr>
            <p:cNvPr id="75" name="Picture 74" descr="cell_regions_label.pdf"/>
            <p:cNvPicPr>
              <a:picLocks noChangeAspect="1"/>
            </p:cNvPicPr>
            <p:nvPr/>
          </p:nvPicPr>
          <p:blipFill rotWithShape="1">
            <a:blip r:embed="rId13">
              <a:extLst>
                <a:ext uri="{28A0092B-C50C-407E-A947-70E740481C1C}">
                  <a14:useLocalDpi xmlns:a14="http://schemas.microsoft.com/office/drawing/2010/main" val="0"/>
                </a:ext>
              </a:extLst>
            </a:blip>
            <a:srcRect l="6565" t="21559" r="49906" b="26125"/>
            <a:stretch/>
          </p:blipFill>
          <p:spPr>
            <a:xfrm>
              <a:off x="29819379" y="11839916"/>
              <a:ext cx="4699000" cy="5647492"/>
            </a:xfrm>
            <a:prstGeom prst="rect">
              <a:avLst/>
            </a:prstGeom>
          </p:spPr>
        </p:pic>
        <p:sp>
          <p:nvSpPr>
            <p:cNvPr id="104" name="TextBox 103"/>
            <p:cNvSpPr txBox="1"/>
            <p:nvPr/>
          </p:nvSpPr>
          <p:spPr>
            <a:xfrm>
              <a:off x="29266267" y="12239567"/>
              <a:ext cx="743433" cy="615553"/>
            </a:xfrm>
            <a:prstGeom prst="rect">
              <a:avLst/>
            </a:prstGeom>
            <a:noFill/>
          </p:spPr>
          <p:txBody>
            <a:bodyPr wrap="square" rtlCol="0">
              <a:spAutoFit/>
            </a:bodyPr>
            <a:lstStyle/>
            <a:p>
              <a:r>
                <a:rPr lang="en-US" sz="3400" dirty="0"/>
                <a:t>B</a:t>
              </a:r>
            </a:p>
          </p:txBody>
        </p:sp>
      </p:grpSp>
      <p:cxnSp>
        <p:nvCxnSpPr>
          <p:cNvPr id="105" name="Straight Arrow Connector 104"/>
          <p:cNvCxnSpPr/>
          <p:nvPr/>
        </p:nvCxnSpPr>
        <p:spPr>
          <a:xfrm>
            <a:off x="25291995" y="11957277"/>
            <a:ext cx="0" cy="67256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16365895" y="11015703"/>
            <a:ext cx="4811627" cy="4893648"/>
          </a:xfrm>
          <a:prstGeom prst="rect">
            <a:avLst/>
          </a:prstGeom>
          <a:noFill/>
        </p:spPr>
        <p:txBody>
          <a:bodyPr wrap="square" rtlCol="0">
            <a:spAutoFit/>
          </a:bodyPr>
          <a:lstStyle/>
          <a:p>
            <a:pPr algn="just"/>
            <a:r>
              <a:rPr lang="en-US" sz="2600" i="1" dirty="0" smtClean="0">
                <a:solidFill>
                  <a:srgbClr val="000000"/>
                </a:solidFill>
              </a:rPr>
              <a:t>Figure 2.</a:t>
            </a:r>
            <a:r>
              <a:rPr lang="en-US" sz="2600" dirty="0" smtClean="0">
                <a:solidFill>
                  <a:srgbClr val="000000"/>
                </a:solidFill>
              </a:rPr>
              <a:t> (A) The light direction incident (orange arrow) on finger-like projections was rotated 90</a:t>
            </a:r>
            <a:r>
              <a:rPr lang="en-US" sz="2600" baseline="30000" dirty="0" smtClean="0">
                <a:solidFill>
                  <a:srgbClr val="000000"/>
                </a:solidFill>
              </a:rPr>
              <a:t>o</a:t>
            </a:r>
            <a:r>
              <a:rPr lang="en-US" sz="2600" dirty="0" smtClean="0">
                <a:solidFill>
                  <a:srgbClr val="000000"/>
                </a:solidFill>
              </a:rPr>
              <a:t> to induce the movement of cells (35 min after light change) into the area spanned by an adjacent finger (white dashed lines). (B) Cells are observed to move faster in the new region of high EPS concentration (</a:t>
            </a:r>
            <a:r>
              <a:rPr lang="en-US" sz="2600" dirty="0" smtClean="0"/>
              <a:t>relative to the </a:t>
            </a:r>
            <a:r>
              <a:rPr lang="en-US" sz="2600" dirty="0" err="1" smtClean="0"/>
              <a:t>agarose</a:t>
            </a:r>
            <a:r>
              <a:rPr lang="en-US" sz="2600" dirty="0" smtClean="0"/>
              <a:t> substrate)</a:t>
            </a:r>
            <a:r>
              <a:rPr lang="en-US" sz="2600" dirty="0" smtClean="0">
                <a:solidFill>
                  <a:srgbClr val="000000"/>
                </a:solidFill>
              </a:rPr>
              <a:t>, with velocities enhanced by </a:t>
            </a:r>
            <a:r>
              <a:rPr lang="en-US" sz="2600" dirty="0">
                <a:solidFill>
                  <a:srgbClr val="000000"/>
                </a:solidFill>
              </a:rPr>
              <a:t>3</a:t>
            </a:r>
            <a:r>
              <a:rPr lang="en-US" sz="2600" dirty="0" smtClean="0">
                <a:solidFill>
                  <a:srgbClr val="000000"/>
                </a:solidFill>
              </a:rPr>
              <a:t>.3x </a:t>
            </a:r>
            <a:r>
              <a:rPr lang="en-US" sz="2600" dirty="0" smtClean="0">
                <a:solidFill>
                  <a:srgbClr val="000000"/>
                </a:solidFill>
              </a:rPr>
              <a:t>on average.</a:t>
            </a:r>
            <a:endParaRPr lang="en-US" sz="2600" dirty="0">
              <a:solidFill>
                <a:srgbClr val="000000"/>
              </a:solidFill>
            </a:endParaRPr>
          </a:p>
        </p:txBody>
      </p:sp>
      <p:sp>
        <p:nvSpPr>
          <p:cNvPr id="109" name="TextBox 108"/>
          <p:cNvSpPr txBox="1"/>
          <p:nvPr/>
        </p:nvSpPr>
        <p:spPr>
          <a:xfrm>
            <a:off x="1803276" y="11017497"/>
            <a:ext cx="476347" cy="615553"/>
          </a:xfrm>
          <a:prstGeom prst="rect">
            <a:avLst/>
          </a:prstGeom>
          <a:noFill/>
        </p:spPr>
        <p:txBody>
          <a:bodyPr wrap="square" rtlCol="0">
            <a:spAutoFit/>
          </a:bodyPr>
          <a:lstStyle/>
          <a:p>
            <a:r>
              <a:rPr lang="en-US" sz="3400" dirty="0" smtClean="0"/>
              <a:t>A</a:t>
            </a:r>
            <a:endParaRPr lang="en-US" sz="3400" dirty="0"/>
          </a:p>
        </p:txBody>
      </p:sp>
      <p:grpSp>
        <p:nvGrpSpPr>
          <p:cNvPr id="145" name="Group 144"/>
          <p:cNvGrpSpPr/>
          <p:nvPr/>
        </p:nvGrpSpPr>
        <p:grpSpPr>
          <a:xfrm>
            <a:off x="9006550" y="11015703"/>
            <a:ext cx="7045274" cy="4784191"/>
            <a:chOff x="11974757" y="12070178"/>
            <a:chExt cx="7045274" cy="4784191"/>
          </a:xfrm>
        </p:grpSpPr>
        <p:pic>
          <p:nvPicPr>
            <p:cNvPr id="97" name="Picture 96" descr="finger_crash.eps"/>
            <p:cNvPicPr>
              <a:picLocks noChangeAspect="1"/>
            </p:cNvPicPr>
            <p:nvPr/>
          </p:nvPicPr>
          <p:blipFill rotWithShape="1">
            <a:blip r:embed="rId14">
              <a:extLst>
                <a:ext uri="{28A0092B-C50C-407E-A947-70E740481C1C}">
                  <a14:useLocalDpi xmlns:a14="http://schemas.microsoft.com/office/drawing/2010/main" val="0"/>
                </a:ext>
              </a:extLst>
            </a:blip>
            <a:srcRect t="57916" r="-2788"/>
            <a:stretch/>
          </p:blipFill>
          <p:spPr>
            <a:xfrm>
              <a:off x="11974757" y="13338551"/>
              <a:ext cx="7045274" cy="3515818"/>
            </a:xfrm>
            <a:prstGeom prst="rect">
              <a:avLst/>
            </a:prstGeom>
          </p:spPr>
        </p:pic>
        <p:sp>
          <p:nvSpPr>
            <p:cNvPr id="110" name="TextBox 109"/>
            <p:cNvSpPr txBox="1"/>
            <p:nvPr/>
          </p:nvSpPr>
          <p:spPr>
            <a:xfrm>
              <a:off x="12050197" y="12070178"/>
              <a:ext cx="476347" cy="615553"/>
            </a:xfrm>
            <a:prstGeom prst="rect">
              <a:avLst/>
            </a:prstGeom>
            <a:noFill/>
          </p:spPr>
          <p:txBody>
            <a:bodyPr wrap="square" rtlCol="0">
              <a:spAutoFit/>
            </a:bodyPr>
            <a:lstStyle/>
            <a:p>
              <a:r>
                <a:rPr lang="en-US" sz="3400" dirty="0"/>
                <a:t>B</a:t>
              </a:r>
            </a:p>
          </p:txBody>
        </p:sp>
      </p:grpSp>
      <p:sp>
        <p:nvSpPr>
          <p:cNvPr id="111" name="Rectangle 110"/>
          <p:cNvSpPr/>
          <p:nvPr/>
        </p:nvSpPr>
        <p:spPr>
          <a:xfrm>
            <a:off x="914401" y="16626619"/>
            <a:ext cx="20777199" cy="1262135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2" name="Table 111"/>
          <p:cNvGraphicFramePr>
            <a:graphicFrameLocks noGrp="1"/>
          </p:cNvGraphicFramePr>
          <p:nvPr>
            <p:extLst>
              <p:ext uri="{D42A27DB-BD31-4B8C-83A1-F6EECF244321}">
                <p14:modId xmlns:p14="http://schemas.microsoft.com/office/powerpoint/2010/main" val="2600605891"/>
              </p:ext>
            </p:extLst>
          </p:nvPr>
        </p:nvGraphicFramePr>
        <p:xfrm>
          <a:off x="1335329" y="29561485"/>
          <a:ext cx="41450394" cy="3048429"/>
        </p:xfrm>
        <a:graphic>
          <a:graphicData uri="http://schemas.openxmlformats.org/drawingml/2006/table">
            <a:tbl>
              <a:tblPr firstRow="1" bandRow="1">
                <a:tableStyleId>{85BE263C-DBD7-4A20-BB59-AAB30ACAA65A}</a:tableStyleId>
              </a:tblPr>
              <a:tblGrid>
                <a:gridCol w="41450394"/>
              </a:tblGrid>
              <a:tr h="533137">
                <a:tc>
                  <a:txBody>
                    <a:bodyPr/>
                    <a:lstStyle/>
                    <a:p>
                      <a:pPr algn="just">
                        <a:spcAft>
                          <a:spcPts val="500"/>
                        </a:spcAft>
                      </a:pPr>
                      <a:r>
                        <a:rPr lang="en-US" sz="4400" dirty="0" smtClean="0">
                          <a:solidFill>
                            <a:srgbClr val="FF0000"/>
                          </a:solidFill>
                        </a:rPr>
                        <a:t>    Conclusions and</a:t>
                      </a:r>
                      <a:r>
                        <a:rPr lang="en-US" sz="4400" baseline="0" dirty="0" smtClean="0">
                          <a:solidFill>
                            <a:srgbClr val="FF0000"/>
                          </a:solidFill>
                        </a:rPr>
                        <a:t> </a:t>
                      </a:r>
                      <a:r>
                        <a:rPr lang="en-US" sz="4400" dirty="0" smtClean="0">
                          <a:solidFill>
                            <a:srgbClr val="FF0000"/>
                          </a:solidFill>
                        </a:rPr>
                        <a:t>Future</a:t>
                      </a:r>
                      <a:r>
                        <a:rPr lang="en-US" sz="4400" baseline="0" dirty="0" smtClean="0">
                          <a:solidFill>
                            <a:srgbClr val="FF0000"/>
                          </a:solidFill>
                        </a:rPr>
                        <a:t> Work</a:t>
                      </a:r>
                    </a:p>
                  </a:txBody>
                  <a:tcPr marL="80010" marR="800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5400" cmpd="sng">
                      <a:noFill/>
                    </a:lnB>
                    <a:noFill/>
                  </a:tcPr>
                </a:tc>
              </a:tr>
              <a:tr h="2286429">
                <a:tc>
                  <a:txBody>
                    <a:bodyPr/>
                    <a:lstStyle/>
                    <a:p>
                      <a:pPr indent="457200">
                        <a:spcBef>
                          <a:spcPts val="0"/>
                        </a:spcBef>
                        <a:spcAft>
                          <a:spcPts val="500"/>
                        </a:spcAft>
                        <a:buSzPct val="100000"/>
                        <a:buFontTx/>
                        <a:buBlip>
                          <a:blip r:embed="rId15"/>
                        </a:buBlip>
                      </a:pPr>
                      <a:r>
                        <a:rPr lang="en-US" sz="4000" i="0" baseline="0" dirty="0" smtClean="0"/>
                        <a:t>The indirect, surface-based communication via EPS is sufficient, excluding direct cellular interactions or changes in single-cell behavior, for the emergence of complex community behavior.</a:t>
                      </a:r>
                    </a:p>
                    <a:p>
                      <a:pPr indent="457200">
                        <a:spcBef>
                          <a:spcPts val="0"/>
                        </a:spcBef>
                        <a:spcAft>
                          <a:spcPts val="500"/>
                        </a:spcAft>
                        <a:buSzPct val="100000"/>
                        <a:buFontTx/>
                        <a:buBlip>
                          <a:blip r:embed="rId15"/>
                        </a:buBlip>
                      </a:pPr>
                      <a:r>
                        <a:rPr lang="en-US" sz="4000" kern="1200" baseline="0" dirty="0" smtClean="0">
                          <a:solidFill>
                            <a:schemeClr val="dk1"/>
                          </a:solidFill>
                          <a:effectLst/>
                          <a:latin typeface="+mn-lt"/>
                          <a:ea typeface="+mn-ea"/>
                          <a:cs typeface="+mn-cs"/>
                        </a:rPr>
                        <a:t>Such forms of surface-based communication can provide insight into the behavior of a wide array of biological communities.</a:t>
                      </a:r>
                      <a:endParaRPr lang="en-US" sz="4000" kern="1200" dirty="0" smtClean="0">
                        <a:solidFill>
                          <a:schemeClr val="dk1"/>
                        </a:solidFill>
                        <a:effectLst/>
                        <a:latin typeface="+mn-lt"/>
                        <a:ea typeface="+mn-ea"/>
                        <a:cs typeface="+mn-cs"/>
                      </a:endParaRPr>
                    </a:p>
                  </a:txBody>
                  <a:tcPr marL="80010" marR="800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5400" cmpd="sng">
                      <a:no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dk1">
                        <a:tint val="20000"/>
                        <a:alpha val="0"/>
                      </a:schemeClr>
                    </a:solidFill>
                  </a:tcPr>
                </a:tc>
              </a:tr>
            </a:tbl>
          </a:graphicData>
        </a:graphic>
      </p:graphicFrame>
      <p:sp>
        <p:nvSpPr>
          <p:cNvPr id="113" name="Rectangle 112"/>
          <p:cNvSpPr/>
          <p:nvPr/>
        </p:nvSpPr>
        <p:spPr>
          <a:xfrm>
            <a:off x="914399" y="29561484"/>
            <a:ext cx="42114963" cy="230275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422007" y="16790977"/>
            <a:ext cx="19975194" cy="2246769"/>
          </a:xfrm>
          <a:prstGeom prst="rect">
            <a:avLst/>
          </a:prstGeom>
          <a:noFill/>
        </p:spPr>
        <p:txBody>
          <a:bodyPr wrap="square" rtlCol="0">
            <a:spAutoFit/>
          </a:bodyPr>
          <a:lstStyle/>
          <a:p>
            <a:r>
              <a:rPr lang="en-US" sz="4000" b="1" dirty="0" smtClean="0">
                <a:solidFill>
                  <a:srgbClr val="FF0000"/>
                </a:solidFill>
              </a:rPr>
              <a:t>EPS does not confer information about directionality </a:t>
            </a:r>
          </a:p>
          <a:p>
            <a:endParaRPr lang="en-US" sz="2000" dirty="0">
              <a:solidFill>
                <a:srgbClr val="FF0000"/>
              </a:solidFill>
            </a:endParaRPr>
          </a:p>
          <a:p>
            <a:pPr marL="457200" indent="-457200">
              <a:spcAft>
                <a:spcPts val="1000"/>
              </a:spcAft>
              <a:buSzPct val="100000"/>
              <a:buBlip>
                <a:blip r:embed="rId10"/>
              </a:buBlip>
            </a:pPr>
            <a:r>
              <a:rPr lang="en-US" sz="4000" dirty="0" smtClean="0"/>
              <a:t>Upon a change in the light condition, cells rapidly change their motility behavior, with no persistence to their previous behavior.</a:t>
            </a:r>
          </a:p>
        </p:txBody>
      </p:sp>
      <p:sp>
        <p:nvSpPr>
          <p:cNvPr id="116" name="TextBox 115"/>
          <p:cNvSpPr txBox="1"/>
          <p:nvPr/>
        </p:nvSpPr>
        <p:spPr>
          <a:xfrm>
            <a:off x="22289404" y="19111438"/>
            <a:ext cx="20230196" cy="3477875"/>
          </a:xfrm>
          <a:prstGeom prst="rect">
            <a:avLst/>
          </a:prstGeom>
          <a:noFill/>
        </p:spPr>
        <p:txBody>
          <a:bodyPr wrap="square" rtlCol="0">
            <a:spAutoFit/>
          </a:bodyPr>
          <a:lstStyle/>
          <a:p>
            <a:pPr indent="457200" algn="just"/>
            <a:r>
              <a:rPr lang="en-US" sz="4000" b="1" dirty="0" smtClean="0">
                <a:solidFill>
                  <a:srgbClr val="FF0000"/>
                </a:solidFill>
              </a:rPr>
              <a:t>Indirect, surface-based communication is sufficient to produce </a:t>
            </a:r>
            <a:r>
              <a:rPr lang="en-US" sz="4000" b="1" dirty="0" err="1" smtClean="0">
                <a:solidFill>
                  <a:srgbClr val="FF0000"/>
                </a:solidFill>
              </a:rPr>
              <a:t>phototactic</a:t>
            </a:r>
            <a:r>
              <a:rPr lang="en-US" sz="4000" b="1" dirty="0" smtClean="0">
                <a:solidFill>
                  <a:srgbClr val="FF0000"/>
                </a:solidFill>
              </a:rPr>
              <a:t> </a:t>
            </a:r>
            <a:r>
              <a:rPr lang="en-US" sz="4000" b="1" dirty="0" err="1" smtClean="0">
                <a:solidFill>
                  <a:srgbClr val="FF0000"/>
                </a:solidFill>
              </a:rPr>
              <a:t>subcommunities</a:t>
            </a:r>
            <a:endParaRPr lang="en-US" sz="4000" b="1" dirty="0">
              <a:solidFill>
                <a:srgbClr val="FF0000"/>
              </a:solidFill>
            </a:endParaRPr>
          </a:p>
          <a:p>
            <a:pPr indent="457200" algn="just"/>
            <a:endParaRPr lang="en-US" sz="2000" dirty="0">
              <a:solidFill>
                <a:srgbClr val="FF0000"/>
              </a:solidFill>
            </a:endParaRPr>
          </a:p>
          <a:p>
            <a:pPr marL="457200" indent="457200" algn="just">
              <a:buSzPct val="100000"/>
              <a:buBlip>
                <a:blip r:embed="rId10"/>
              </a:buBlip>
            </a:pPr>
            <a:r>
              <a:rPr lang="en-US" sz="4000" dirty="0" smtClean="0"/>
              <a:t>We have developed a simple cellular automata model that assumes a biased random walk dependent solely on light direction and local EPS concentrations. </a:t>
            </a:r>
          </a:p>
          <a:p>
            <a:pPr marL="457200" indent="457200" algn="just">
              <a:buSzPct val="100000"/>
              <a:buBlip>
                <a:blip r:embed="rId10"/>
              </a:buBlip>
            </a:pPr>
            <a:r>
              <a:rPr lang="en-US" sz="4000" dirty="0" smtClean="0"/>
              <a:t>Our model successfully reproduces the phenotype of distinct motile groups whose shape match experimental observations.</a:t>
            </a:r>
          </a:p>
        </p:txBody>
      </p:sp>
      <p:grpSp>
        <p:nvGrpSpPr>
          <p:cNvPr id="143" name="Group 142"/>
          <p:cNvGrpSpPr/>
          <p:nvPr/>
        </p:nvGrpSpPr>
        <p:grpSpPr>
          <a:xfrm>
            <a:off x="2362076" y="18974342"/>
            <a:ext cx="2336980" cy="2751186"/>
            <a:chOff x="2983671" y="21773269"/>
            <a:chExt cx="2336980" cy="2751186"/>
          </a:xfrm>
        </p:grpSpPr>
        <p:pic>
          <p:nvPicPr>
            <p:cNvPr id="78" name="Picture 77" descr="lightchange_pre.t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983671" y="22219726"/>
              <a:ext cx="2336980" cy="2299358"/>
            </a:xfrm>
            <a:prstGeom prst="rect">
              <a:avLst/>
            </a:prstGeom>
          </p:spPr>
        </p:pic>
        <p:cxnSp>
          <p:nvCxnSpPr>
            <p:cNvPr id="85" name="Straight Arrow Connector 84"/>
            <p:cNvCxnSpPr/>
            <p:nvPr/>
          </p:nvCxnSpPr>
          <p:spPr>
            <a:xfrm>
              <a:off x="4078411" y="21773269"/>
              <a:ext cx="0" cy="67256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4292465" y="21842737"/>
              <a:ext cx="952500" cy="461665"/>
            </a:xfrm>
            <a:prstGeom prst="rect">
              <a:avLst/>
            </a:prstGeom>
            <a:noFill/>
          </p:spPr>
          <p:txBody>
            <a:bodyPr wrap="square" rtlCol="0">
              <a:spAutoFit/>
            </a:bodyPr>
            <a:lstStyle/>
            <a:p>
              <a:r>
                <a:rPr lang="en-US" sz="2400" dirty="0" smtClean="0"/>
                <a:t>Light</a:t>
              </a:r>
              <a:endParaRPr lang="en-US" sz="2400" dirty="0"/>
            </a:p>
          </p:txBody>
        </p:sp>
        <p:cxnSp>
          <p:nvCxnSpPr>
            <p:cNvPr id="120" name="Straight Arrow Connector 119"/>
            <p:cNvCxnSpPr/>
            <p:nvPr/>
          </p:nvCxnSpPr>
          <p:spPr>
            <a:xfrm>
              <a:off x="4685072" y="24167415"/>
              <a:ext cx="472815" cy="0"/>
            </a:xfrm>
            <a:prstGeom prst="straightConnector1">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V="1">
              <a:off x="4697167" y="23695991"/>
              <a:ext cx="0" cy="465216"/>
            </a:xfrm>
            <a:prstGeom prst="straightConnector1">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4344812" y="23530264"/>
              <a:ext cx="332046" cy="461665"/>
            </a:xfrm>
            <a:prstGeom prst="rect">
              <a:avLst/>
            </a:prstGeom>
            <a:noFill/>
          </p:spPr>
          <p:txBody>
            <a:bodyPr wrap="square" rtlCol="0">
              <a:spAutoFit/>
            </a:bodyPr>
            <a:lstStyle/>
            <a:p>
              <a:r>
                <a:rPr lang="en-US" sz="2400" dirty="0" smtClean="0">
                  <a:solidFill>
                    <a:schemeClr val="bg1"/>
                  </a:solidFill>
                </a:rPr>
                <a:t>y</a:t>
              </a:r>
              <a:endParaRPr lang="en-US" sz="2400" dirty="0">
                <a:solidFill>
                  <a:schemeClr val="bg1"/>
                </a:solidFill>
              </a:endParaRPr>
            </a:p>
          </p:txBody>
        </p:sp>
        <p:sp>
          <p:nvSpPr>
            <p:cNvPr id="129" name="TextBox 128"/>
            <p:cNvSpPr txBox="1"/>
            <p:nvPr/>
          </p:nvSpPr>
          <p:spPr>
            <a:xfrm>
              <a:off x="4677750" y="24062790"/>
              <a:ext cx="332046" cy="461665"/>
            </a:xfrm>
            <a:prstGeom prst="rect">
              <a:avLst/>
            </a:prstGeom>
            <a:noFill/>
          </p:spPr>
          <p:txBody>
            <a:bodyPr wrap="square" rtlCol="0">
              <a:spAutoFit/>
            </a:bodyPr>
            <a:lstStyle/>
            <a:p>
              <a:r>
                <a:rPr lang="en-US" sz="2400" dirty="0">
                  <a:solidFill>
                    <a:schemeClr val="bg1"/>
                  </a:solidFill>
                </a:rPr>
                <a:t>x</a:t>
              </a:r>
            </a:p>
          </p:txBody>
        </p:sp>
      </p:grpSp>
      <p:pic>
        <p:nvPicPr>
          <p:cNvPr id="81" name="Picture 80" descr="lightoff_pre.ti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a:off x="14187880" y="19639204"/>
            <a:ext cx="2287631" cy="1709151"/>
          </a:xfrm>
          <a:prstGeom prst="rect">
            <a:avLst/>
          </a:prstGeom>
        </p:spPr>
      </p:pic>
      <p:cxnSp>
        <p:nvCxnSpPr>
          <p:cNvPr id="90" name="Straight Arrow Connector 89"/>
          <p:cNvCxnSpPr/>
          <p:nvPr/>
        </p:nvCxnSpPr>
        <p:spPr>
          <a:xfrm>
            <a:off x="15310171" y="18820773"/>
            <a:ext cx="0" cy="67256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15325575" y="18807038"/>
            <a:ext cx="952500" cy="461665"/>
          </a:xfrm>
          <a:prstGeom prst="rect">
            <a:avLst/>
          </a:prstGeom>
          <a:noFill/>
        </p:spPr>
        <p:txBody>
          <a:bodyPr wrap="square" rtlCol="0">
            <a:spAutoFit/>
          </a:bodyPr>
          <a:lstStyle/>
          <a:p>
            <a:r>
              <a:rPr lang="en-US" sz="2400" dirty="0" smtClean="0"/>
              <a:t>Light</a:t>
            </a:r>
            <a:endParaRPr lang="en-US" sz="2400" dirty="0"/>
          </a:p>
        </p:txBody>
      </p:sp>
      <p:cxnSp>
        <p:nvCxnSpPr>
          <p:cNvPr id="132" name="Straight Arrow Connector 131"/>
          <p:cNvCxnSpPr/>
          <p:nvPr/>
        </p:nvCxnSpPr>
        <p:spPr>
          <a:xfrm>
            <a:off x="15655960" y="21316289"/>
            <a:ext cx="472815" cy="0"/>
          </a:xfrm>
          <a:prstGeom prst="straightConnector1">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V="1">
            <a:off x="15668055" y="20844865"/>
            <a:ext cx="0" cy="465216"/>
          </a:xfrm>
          <a:prstGeom prst="straightConnector1">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5315700" y="20664197"/>
            <a:ext cx="332046" cy="461665"/>
          </a:xfrm>
          <a:prstGeom prst="rect">
            <a:avLst/>
          </a:prstGeom>
          <a:noFill/>
        </p:spPr>
        <p:txBody>
          <a:bodyPr wrap="square" rtlCol="0">
            <a:spAutoFit/>
          </a:bodyPr>
          <a:lstStyle/>
          <a:p>
            <a:r>
              <a:rPr lang="en-US" sz="2400" dirty="0" smtClean="0">
                <a:solidFill>
                  <a:schemeClr val="bg1"/>
                </a:solidFill>
              </a:rPr>
              <a:t>y</a:t>
            </a:r>
            <a:endParaRPr lang="en-US" sz="2400" dirty="0">
              <a:solidFill>
                <a:schemeClr val="bg1"/>
              </a:solidFill>
            </a:endParaRPr>
          </a:p>
        </p:txBody>
      </p:sp>
      <p:sp>
        <p:nvSpPr>
          <p:cNvPr id="135" name="TextBox 134"/>
          <p:cNvSpPr txBox="1"/>
          <p:nvPr/>
        </p:nvSpPr>
        <p:spPr>
          <a:xfrm>
            <a:off x="15648638" y="21196723"/>
            <a:ext cx="332046" cy="461665"/>
          </a:xfrm>
          <a:prstGeom prst="rect">
            <a:avLst/>
          </a:prstGeom>
          <a:noFill/>
        </p:spPr>
        <p:txBody>
          <a:bodyPr wrap="square" rtlCol="0">
            <a:spAutoFit/>
          </a:bodyPr>
          <a:lstStyle/>
          <a:p>
            <a:r>
              <a:rPr lang="en-US" sz="2400" dirty="0">
                <a:solidFill>
                  <a:schemeClr val="bg1"/>
                </a:solidFill>
              </a:rPr>
              <a:t>x</a:t>
            </a:r>
          </a:p>
        </p:txBody>
      </p:sp>
      <p:sp>
        <p:nvSpPr>
          <p:cNvPr id="149" name="TextBox 148"/>
          <p:cNvSpPr txBox="1"/>
          <p:nvPr/>
        </p:nvSpPr>
        <p:spPr>
          <a:xfrm>
            <a:off x="1422007" y="27355800"/>
            <a:ext cx="19804225" cy="1692771"/>
          </a:xfrm>
          <a:prstGeom prst="rect">
            <a:avLst/>
          </a:prstGeom>
          <a:noFill/>
        </p:spPr>
        <p:txBody>
          <a:bodyPr wrap="square" rtlCol="0">
            <a:spAutoFit/>
          </a:bodyPr>
          <a:lstStyle/>
          <a:p>
            <a:pPr algn="just"/>
            <a:r>
              <a:rPr lang="en-US" sz="2600" i="1" dirty="0" smtClean="0">
                <a:solidFill>
                  <a:srgbClr val="000000"/>
                </a:solidFill>
              </a:rPr>
              <a:t>Figure 4. </a:t>
            </a:r>
            <a:r>
              <a:rPr lang="en-US" sz="2600" dirty="0" smtClean="0">
                <a:solidFill>
                  <a:srgbClr val="000000"/>
                </a:solidFill>
              </a:rPr>
              <a:t>(A) Within less than 5 min after a change in the incident light direction, cells quickly recovered the corresponding bias distribution (</a:t>
            </a:r>
            <a:r>
              <a:rPr lang="en-US" sz="2600" i="1" dirty="0" smtClean="0">
                <a:solidFill>
                  <a:srgbClr val="000000"/>
                </a:solidFill>
              </a:rPr>
              <a:t>sub</a:t>
            </a:r>
            <a:r>
              <a:rPr lang="en-US" sz="2600" i="1" dirty="0">
                <a:solidFill>
                  <a:srgbClr val="000000"/>
                </a:solidFill>
              </a:rPr>
              <a:t>f</a:t>
            </a:r>
            <a:r>
              <a:rPr lang="en-US" sz="2600" i="1" dirty="0" smtClean="0">
                <a:solidFill>
                  <a:srgbClr val="000000"/>
                </a:solidFill>
              </a:rPr>
              <a:t>igure </a:t>
            </a:r>
            <a:r>
              <a:rPr lang="en-US" sz="2600" dirty="0" smtClean="0">
                <a:solidFill>
                  <a:srgbClr val="000000"/>
                </a:solidFill>
              </a:rPr>
              <a:t>B) along the respective axes. (C) Similar behavior was observed, with the light source switched off and then back on. Cells rapidly lost their bias toward the original light direction upon darkness, and regained the same bias upon re-illumination. This demonstrates that the cells have no memory of past light states, and the existing EPS confers no directionality to movement.</a:t>
            </a:r>
            <a:r>
              <a:rPr lang="en-US" sz="2600" baseline="30000" dirty="0" smtClean="0">
                <a:solidFill>
                  <a:srgbClr val="000000"/>
                </a:solidFill>
              </a:rPr>
              <a:t> </a:t>
            </a:r>
            <a:r>
              <a:rPr lang="en-US" sz="2600" dirty="0" smtClean="0">
                <a:solidFill>
                  <a:srgbClr val="000000"/>
                </a:solidFill>
              </a:rPr>
              <a:t>  </a:t>
            </a:r>
            <a:endParaRPr lang="en-US" sz="2600" dirty="0">
              <a:solidFill>
                <a:srgbClr val="000000"/>
              </a:solidFill>
            </a:endParaRPr>
          </a:p>
        </p:txBody>
      </p:sp>
      <p:sp>
        <p:nvSpPr>
          <p:cNvPr id="150" name="TextBox 149"/>
          <p:cNvSpPr txBox="1"/>
          <p:nvPr/>
        </p:nvSpPr>
        <p:spPr>
          <a:xfrm>
            <a:off x="1803276" y="19377485"/>
            <a:ext cx="558800" cy="461665"/>
          </a:xfrm>
          <a:prstGeom prst="rect">
            <a:avLst/>
          </a:prstGeom>
          <a:noFill/>
        </p:spPr>
        <p:txBody>
          <a:bodyPr wrap="square" rtlCol="0">
            <a:spAutoFit/>
          </a:bodyPr>
          <a:lstStyle/>
          <a:p>
            <a:r>
              <a:rPr lang="en-US" sz="2400" dirty="0" smtClean="0"/>
              <a:t>A</a:t>
            </a:r>
            <a:endParaRPr lang="en-US" sz="2400" dirty="0"/>
          </a:p>
        </p:txBody>
      </p:sp>
      <p:sp>
        <p:nvSpPr>
          <p:cNvPr id="151" name="TextBox 150"/>
          <p:cNvSpPr txBox="1"/>
          <p:nvPr/>
        </p:nvSpPr>
        <p:spPr>
          <a:xfrm>
            <a:off x="8149087" y="19343427"/>
            <a:ext cx="558800" cy="461665"/>
          </a:xfrm>
          <a:prstGeom prst="rect">
            <a:avLst/>
          </a:prstGeom>
          <a:noFill/>
        </p:spPr>
        <p:txBody>
          <a:bodyPr wrap="square" rtlCol="0">
            <a:spAutoFit/>
          </a:bodyPr>
          <a:lstStyle/>
          <a:p>
            <a:r>
              <a:rPr lang="en-US" sz="2400" dirty="0"/>
              <a:t>B</a:t>
            </a:r>
          </a:p>
        </p:txBody>
      </p:sp>
      <p:sp>
        <p:nvSpPr>
          <p:cNvPr id="152" name="TextBox 151"/>
          <p:cNvSpPr txBox="1"/>
          <p:nvPr/>
        </p:nvSpPr>
        <p:spPr>
          <a:xfrm>
            <a:off x="13925442" y="19377485"/>
            <a:ext cx="558800" cy="461665"/>
          </a:xfrm>
          <a:prstGeom prst="rect">
            <a:avLst/>
          </a:prstGeom>
          <a:noFill/>
        </p:spPr>
        <p:txBody>
          <a:bodyPr wrap="square" rtlCol="0">
            <a:spAutoFit/>
          </a:bodyPr>
          <a:lstStyle/>
          <a:p>
            <a:r>
              <a:rPr lang="en-US" sz="2400" dirty="0"/>
              <a:t>C</a:t>
            </a:r>
          </a:p>
        </p:txBody>
      </p:sp>
      <p:sp>
        <p:nvSpPr>
          <p:cNvPr id="153" name="TextBox 152"/>
          <p:cNvSpPr txBox="1"/>
          <p:nvPr/>
        </p:nvSpPr>
        <p:spPr>
          <a:xfrm>
            <a:off x="8140354" y="23305995"/>
            <a:ext cx="558800" cy="461665"/>
          </a:xfrm>
          <a:prstGeom prst="rect">
            <a:avLst/>
          </a:prstGeom>
          <a:noFill/>
        </p:spPr>
        <p:txBody>
          <a:bodyPr wrap="square" rtlCol="0">
            <a:spAutoFit/>
          </a:bodyPr>
          <a:lstStyle/>
          <a:p>
            <a:r>
              <a:rPr lang="en-US" sz="2400" dirty="0" smtClean="0"/>
              <a:t>D</a:t>
            </a:r>
            <a:endParaRPr lang="en-US" sz="2400" dirty="0"/>
          </a:p>
        </p:txBody>
      </p:sp>
      <p:pic>
        <p:nvPicPr>
          <p:cNvPr id="158" name="Picture 157" descr="simulation.ti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V="1">
            <a:off x="34220505" y="22859745"/>
            <a:ext cx="5803964" cy="4522395"/>
          </a:xfrm>
          <a:prstGeom prst="rect">
            <a:avLst/>
          </a:prstGeom>
        </p:spPr>
      </p:pic>
      <p:pic>
        <p:nvPicPr>
          <p:cNvPr id="160" name="Picture 159" descr="regions_bias2_compile.eps"/>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402378" y="11041713"/>
            <a:ext cx="7193616" cy="5483134"/>
          </a:xfrm>
          <a:prstGeom prst="rect">
            <a:avLst/>
          </a:prstGeom>
        </p:spPr>
      </p:pic>
      <p:sp>
        <p:nvSpPr>
          <p:cNvPr id="161" name="TextBox 160"/>
          <p:cNvSpPr txBox="1"/>
          <p:nvPr/>
        </p:nvSpPr>
        <p:spPr>
          <a:xfrm>
            <a:off x="34030661" y="11187536"/>
            <a:ext cx="743433" cy="615553"/>
          </a:xfrm>
          <a:prstGeom prst="rect">
            <a:avLst/>
          </a:prstGeom>
          <a:noFill/>
        </p:spPr>
        <p:txBody>
          <a:bodyPr wrap="square" rtlCol="0">
            <a:spAutoFit/>
          </a:bodyPr>
          <a:lstStyle/>
          <a:p>
            <a:r>
              <a:rPr lang="en-US" sz="3400" dirty="0" smtClean="0"/>
              <a:t>C</a:t>
            </a:r>
            <a:endParaRPr lang="en-US" sz="3400" dirty="0"/>
          </a:p>
        </p:txBody>
      </p:sp>
      <p:sp>
        <p:nvSpPr>
          <p:cNvPr id="162" name="TextBox 161"/>
          <p:cNvSpPr txBox="1"/>
          <p:nvPr/>
        </p:nvSpPr>
        <p:spPr>
          <a:xfrm>
            <a:off x="33415694" y="22650310"/>
            <a:ext cx="504331" cy="584776"/>
          </a:xfrm>
          <a:prstGeom prst="rect">
            <a:avLst/>
          </a:prstGeom>
          <a:noFill/>
        </p:spPr>
        <p:txBody>
          <a:bodyPr wrap="square" rtlCol="0">
            <a:spAutoFit/>
          </a:bodyPr>
          <a:lstStyle/>
          <a:p>
            <a:r>
              <a:rPr lang="en-US" sz="3200" dirty="0"/>
              <a:t>C</a:t>
            </a:r>
          </a:p>
        </p:txBody>
      </p:sp>
      <p:sp>
        <p:nvSpPr>
          <p:cNvPr id="164" name="TextBox 163"/>
          <p:cNvSpPr txBox="1"/>
          <p:nvPr/>
        </p:nvSpPr>
        <p:spPr>
          <a:xfrm>
            <a:off x="22859999" y="27736800"/>
            <a:ext cx="19151979" cy="1292662"/>
          </a:xfrm>
          <a:prstGeom prst="rect">
            <a:avLst/>
          </a:prstGeom>
          <a:noFill/>
        </p:spPr>
        <p:txBody>
          <a:bodyPr wrap="square" rtlCol="0">
            <a:spAutoFit/>
          </a:bodyPr>
          <a:lstStyle/>
          <a:p>
            <a:pPr algn="just"/>
            <a:r>
              <a:rPr lang="en-US" sz="2600" i="1" dirty="0" smtClean="0">
                <a:solidFill>
                  <a:srgbClr val="000000"/>
                </a:solidFill>
              </a:rPr>
              <a:t>Figure 5.</a:t>
            </a:r>
            <a:r>
              <a:rPr lang="en-US" sz="2600" dirty="0" smtClean="0">
                <a:solidFill>
                  <a:srgbClr val="000000"/>
                </a:solidFill>
              </a:rPr>
              <a:t> (A) Schematic of cellular automata model. Each cell (green) secretes EPS (grey halo) over time and moves with a probability distribution that is (B) dependent on the local EPS concentration and biased toward the direction of the light source. (C) Our model reproduces the finger-like projections extending toward the light source.</a:t>
            </a:r>
            <a:endParaRPr lang="en-US" sz="2600" dirty="0">
              <a:solidFill>
                <a:srgbClr val="000000"/>
              </a:solidFill>
            </a:endParaRPr>
          </a:p>
        </p:txBody>
      </p:sp>
      <p:sp>
        <p:nvSpPr>
          <p:cNvPr id="165" name="TextBox 164"/>
          <p:cNvSpPr txBox="1"/>
          <p:nvPr/>
        </p:nvSpPr>
        <p:spPr>
          <a:xfrm>
            <a:off x="26136869" y="23476234"/>
            <a:ext cx="671244" cy="461665"/>
          </a:xfrm>
          <a:prstGeom prst="rect">
            <a:avLst/>
          </a:prstGeom>
          <a:noFill/>
        </p:spPr>
        <p:txBody>
          <a:bodyPr wrap="square" rtlCol="0">
            <a:spAutoFit/>
          </a:bodyPr>
          <a:lstStyle/>
          <a:p>
            <a:r>
              <a:rPr lang="en-US" sz="2400" dirty="0" smtClean="0"/>
              <a:t>cell</a:t>
            </a:r>
            <a:endParaRPr lang="en-US" sz="2400" dirty="0"/>
          </a:p>
        </p:txBody>
      </p:sp>
      <p:sp>
        <p:nvSpPr>
          <p:cNvPr id="166" name="TextBox 165"/>
          <p:cNvSpPr txBox="1"/>
          <p:nvPr/>
        </p:nvSpPr>
        <p:spPr>
          <a:xfrm>
            <a:off x="26215849" y="24345382"/>
            <a:ext cx="671244" cy="461665"/>
          </a:xfrm>
          <a:prstGeom prst="rect">
            <a:avLst/>
          </a:prstGeom>
          <a:noFill/>
        </p:spPr>
        <p:txBody>
          <a:bodyPr wrap="square" rtlCol="0">
            <a:spAutoFit/>
          </a:bodyPr>
          <a:lstStyle/>
          <a:p>
            <a:r>
              <a:rPr lang="en-US" sz="2400" dirty="0" smtClean="0"/>
              <a:t>EPS</a:t>
            </a:r>
            <a:endParaRPr lang="en-US" sz="2400" dirty="0"/>
          </a:p>
        </p:txBody>
      </p:sp>
      <p:cxnSp>
        <p:nvCxnSpPr>
          <p:cNvPr id="167" name="Straight Arrow Connector 166"/>
          <p:cNvCxnSpPr/>
          <p:nvPr/>
        </p:nvCxnSpPr>
        <p:spPr>
          <a:xfrm>
            <a:off x="37116850" y="22893521"/>
            <a:ext cx="0" cy="67256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a:off x="37195754" y="22917886"/>
            <a:ext cx="952500" cy="461665"/>
          </a:xfrm>
          <a:prstGeom prst="rect">
            <a:avLst/>
          </a:prstGeom>
          <a:noFill/>
        </p:spPr>
        <p:txBody>
          <a:bodyPr wrap="square" rtlCol="0">
            <a:spAutoFit/>
          </a:bodyPr>
          <a:lstStyle/>
          <a:p>
            <a:r>
              <a:rPr lang="en-US" sz="2400" dirty="0" smtClean="0"/>
              <a:t>Light</a:t>
            </a:r>
            <a:endParaRPr lang="en-US" sz="2400" dirty="0"/>
          </a:p>
        </p:txBody>
      </p:sp>
      <p:pic>
        <p:nvPicPr>
          <p:cNvPr id="171" name="Picture 170" descr="lightchange_bias_errorbar_compile.eps"/>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54091" y="21896238"/>
            <a:ext cx="5735754" cy="4498845"/>
          </a:xfrm>
          <a:prstGeom prst="rect">
            <a:avLst/>
          </a:prstGeom>
        </p:spPr>
      </p:pic>
      <p:pic>
        <p:nvPicPr>
          <p:cNvPr id="173" name="Picture 172" descr="lightoff_bias_compile.eps"/>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68756" y="23300269"/>
            <a:ext cx="5205696" cy="3983702"/>
          </a:xfrm>
          <a:prstGeom prst="rect">
            <a:avLst/>
          </a:prstGeom>
        </p:spPr>
      </p:pic>
      <p:pic>
        <p:nvPicPr>
          <p:cNvPr id="174" name="Picture 173" descr="lightoff_bias_errorbar_compile.eps"/>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173715" y="21892090"/>
            <a:ext cx="5923439" cy="4527039"/>
          </a:xfrm>
          <a:prstGeom prst="rect">
            <a:avLst/>
          </a:prstGeom>
        </p:spPr>
      </p:pic>
      <p:pic>
        <p:nvPicPr>
          <p:cNvPr id="175" name="Picture 174" descr="lightchange_bias_compile.eps"/>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19754" y="19002350"/>
            <a:ext cx="5505688" cy="4107997"/>
          </a:xfrm>
          <a:prstGeom prst="rect">
            <a:avLst/>
          </a:prstGeom>
        </p:spPr>
      </p:pic>
      <p:pic>
        <p:nvPicPr>
          <p:cNvPr id="2" name="Picture 1" descr="finger_crash.pdf"/>
          <p:cNvPicPr>
            <a:picLocks noChangeAspect="1"/>
          </p:cNvPicPr>
          <p:nvPr/>
        </p:nvPicPr>
        <p:blipFill rotWithShape="1">
          <a:blip r:embed="rId24">
            <a:extLst>
              <a:ext uri="{28A0092B-C50C-407E-A947-70E740481C1C}">
                <a14:useLocalDpi xmlns:a14="http://schemas.microsoft.com/office/drawing/2010/main" val="0"/>
              </a:ext>
            </a:extLst>
          </a:blip>
          <a:srcRect l="36858" t="37672" r="36697" b="38848"/>
          <a:stretch/>
        </p:blipFill>
        <p:spPr>
          <a:xfrm>
            <a:off x="2210267" y="10687660"/>
            <a:ext cx="6209487" cy="5513204"/>
          </a:xfrm>
          <a:prstGeom prst="rect">
            <a:avLst/>
          </a:prstGeom>
        </p:spPr>
      </p:pic>
    </p:spTree>
    <p:extLst>
      <p:ext uri="{BB962C8B-B14F-4D97-AF65-F5344CB8AC3E}">
        <p14:creationId xmlns:p14="http://schemas.microsoft.com/office/powerpoint/2010/main" val="784513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707</TotalTime>
  <Words>794</Words>
  <Application>Microsoft Macintosh PowerPoint</Application>
  <PresentationFormat>Custom</PresentationFormat>
  <Paragraphs>63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Rosanna Chau</dc:creator>
  <cp:lastModifiedBy>Rosanna Chau</cp:lastModifiedBy>
  <cp:revision>54</cp:revision>
  <cp:lastPrinted>2013-07-20T20:20:16Z</cp:lastPrinted>
  <dcterms:created xsi:type="dcterms:W3CDTF">2013-07-20T07:42:00Z</dcterms:created>
  <dcterms:modified xsi:type="dcterms:W3CDTF">2013-07-20T20:54:12Z</dcterms:modified>
</cp:coreProperties>
</file>