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7" r:id="rId3"/>
    <p:sldId id="30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279" r:id="rId22"/>
    <p:sldId id="263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FFE8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0E16-56FD-894A-ADEE-C0ABC4308162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3CFB-6ABF-B24F-B6A1-C8E66D51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03BA-FEE5-484B-972B-78B6B770B820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09AB-5203-334D-A8D7-98704EAC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34EF-1213-9C41-988F-0FF7658A234D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2BE3-F602-2D45-ADEA-3AA52EC6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ico/Rico/Talks/Group%20Talk%20April%202013/mreb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uorescent cell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22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The Response of Bacterial Growth to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Osmotic Shock</a:t>
            </a:r>
            <a:endParaRPr lang="en-US" sz="2800" dirty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48200"/>
            <a:ext cx="792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Rico Rojas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Adobe Garamond Pro"/>
                <a:cs typeface="Adobe Garamond Pro"/>
              </a:rPr>
              <a:t>Theriot</a:t>
            </a:r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 and Huang Labs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Adobe Garamond Pro"/>
                <a:cs typeface="Adobe Garamond Pro"/>
              </a:rPr>
              <a:t>Simbios</a:t>
            </a:r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 Center for Biomedical Computation</a:t>
            </a:r>
            <a:endParaRPr lang="en-US" sz="2400" dirty="0">
              <a:solidFill>
                <a:srgbClr val="FFFFFF"/>
              </a:solidFill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3178611"/>
            <a:ext cx="5791200" cy="231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08150" y="1735102"/>
            <a:ext cx="5683250" cy="1443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41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Cell width gives us an indirect measurement of osmotic pressure?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7"/>
          <p:cNvSpPr/>
          <p:nvPr/>
        </p:nvSpPr>
        <p:spPr>
          <a:xfrm>
            <a:off x="304800" y="3178611"/>
            <a:ext cx="1447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304800" y="5257800"/>
            <a:ext cx="1447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" y="3124200"/>
            <a:ext cx="4876800" cy="246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" y="1600200"/>
            <a:ext cx="4876800" cy="1238676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>
          <a:xfrm>
            <a:off x="-609600" y="2838876"/>
            <a:ext cx="13335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10200" y="1860550"/>
            <a:ext cx="3244141" cy="3321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" y="224135"/>
            <a:ext cx="87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/>
                <a:latin typeface="Adobe Garamond Pro"/>
                <a:cs typeface="Adobe Garamond Pro"/>
              </a:rPr>
              <a:t>Hyperosmotic</a:t>
            </a:r>
            <a:r>
              <a:rPr lang="en-US" sz="2000" dirty="0" smtClean="0">
                <a:effectLst/>
                <a:latin typeface="Adobe Garamond Pro"/>
                <a:cs typeface="Adobe Garamond Pro"/>
              </a:rPr>
              <a:t> shock reduces growth rate at short time scales, but growth is “stored.”</a:t>
            </a:r>
            <a:endParaRPr lang="en-US" sz="20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810000" cy="45282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A brief history of “stored growth.”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95600" y="5976007"/>
            <a:ext cx="142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dobe Garamond Pro"/>
                <a:cs typeface="Adobe Garamond Pro"/>
              </a:rPr>
              <a:t>Proseus</a:t>
            </a:r>
            <a:r>
              <a:rPr lang="en-US" dirty="0" smtClean="0">
                <a:latin typeface="Adobe Garamond Pro"/>
                <a:cs typeface="Adobe Garamond Pro"/>
              </a:rPr>
              <a:t>, 2008</a:t>
            </a:r>
            <a:endParaRPr lang="en-US" dirty="0"/>
          </a:p>
        </p:txBody>
      </p:sp>
      <p:pic>
        <p:nvPicPr>
          <p:cNvPr id="11" name="Picture 10" descr="stored grow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41600" y="2057400"/>
            <a:ext cx="4021399" cy="32808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eb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17504"/>
            <a:ext cx="9144000" cy="4022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100" y="3765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/>
                <a:latin typeface="Adobe Garamond Pro"/>
                <a:cs typeface="Adobe Garamond Pro"/>
              </a:rPr>
              <a:t>Does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Adobe Garamond Pro"/>
                <a:cs typeface="Adobe Garamond Pro"/>
              </a:rPr>
              <a:t>MreB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dobe Garamond Pro"/>
                <a:cs typeface="Adobe Garamond Pro"/>
              </a:rPr>
              <a:t> velocity depend on osmotic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dobe Garamond Pro"/>
                <a:cs typeface="Adobe Garamond Pro"/>
              </a:rPr>
              <a:t>pressure?</a:t>
            </a:r>
            <a:endParaRPr lang="en-US" sz="2400" dirty="0">
              <a:solidFill>
                <a:schemeClr val="bg1"/>
              </a:solidFill>
              <a:effectLst/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eb velocity during osmotic sho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1066799"/>
            <a:ext cx="9296400" cy="288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1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Does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MreB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velocity depend on osmotic 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pressure?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912812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reb velocity during osmotic shock 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06917" y="3950274"/>
            <a:ext cx="2736683" cy="290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08000" y="2603500"/>
            <a:ext cx="3632200" cy="1778000"/>
          </a:xfrm>
          <a:prstGeom prst="rect">
            <a:avLst/>
          </a:prstGeom>
        </p:spPr>
      </p:pic>
      <p:pic>
        <p:nvPicPr>
          <p:cNvPr id="8" name="Picture 7" descr="growth rate compa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40000" y="1117600"/>
            <a:ext cx="6451600" cy="528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Comparing phase tracking to cell wall tracking.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912812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wth rate compa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2286000"/>
            <a:ext cx="3962400" cy="324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Comparing phase tracking to cell wall tracking.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912812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ouble 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67200" y="2749549"/>
            <a:ext cx="4724400" cy="3879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91000" y="1275924"/>
            <a:ext cx="4876800" cy="12386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08000" y="2603500"/>
            <a:ext cx="3632200" cy="177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Decreased growth may be due to 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slight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plasmolysis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912812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ength integrati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38400" y="1219200"/>
            <a:ext cx="64643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24135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Cells 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do not stretch significantly in response to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hypoosmotic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shock.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2812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400 upsho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600200"/>
            <a:ext cx="4127256" cy="3327400"/>
          </a:xfrm>
          <a:prstGeom prst="rect">
            <a:avLst/>
          </a:prstGeom>
        </p:spPr>
      </p:pic>
      <p:pic>
        <p:nvPicPr>
          <p:cNvPr id="8" name="Picture 7" descr="400 downsho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79656" y="1546671"/>
            <a:ext cx="4254744" cy="33809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2954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400mM </a:t>
            </a:r>
            <a:r>
              <a:rPr lang="en-US" dirty="0" err="1" smtClean="0">
                <a:latin typeface="Adobe Garamond Pro"/>
                <a:cs typeface="Adobe Garamond Pro"/>
              </a:rPr>
              <a:t>Upshock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130706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400mM </a:t>
            </a:r>
            <a:r>
              <a:rPr lang="en-US" dirty="0" err="1" smtClean="0">
                <a:latin typeface="Adobe Garamond Pro"/>
                <a:cs typeface="Adobe Garamond Pro"/>
              </a:rPr>
              <a:t>Downshock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 rate compa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602" y="2209800"/>
            <a:ext cx="3939198" cy="3225800"/>
          </a:xfrm>
          <a:prstGeom prst="rect">
            <a:avLst/>
          </a:prstGeom>
        </p:spPr>
      </p:pic>
      <p:pic>
        <p:nvPicPr>
          <p:cNvPr id="5" name="Picture 4" descr="chole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14800" y="1981200"/>
            <a:ext cx="4563836" cy="3429000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>
          <a:xfrm>
            <a:off x="5638800" y="1866900"/>
            <a:ext cx="1828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1285" y="161186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Garamond Pro"/>
                <a:cs typeface="Adobe Garamond Pro"/>
              </a:rPr>
              <a:t>E. coli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943600" y="1611868"/>
            <a:ext cx="112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Garamond Pro"/>
                <a:cs typeface="Adobe Garamond Pro"/>
              </a:rPr>
              <a:t>V. </a:t>
            </a:r>
            <a:r>
              <a:rPr lang="en-US" i="1" dirty="0" err="1" smtClean="0">
                <a:latin typeface="Adobe Garamond Pro"/>
                <a:cs typeface="Adobe Garamond Pro"/>
              </a:rPr>
              <a:t>cholerae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/>
                <a:cs typeface="Adobe Garamond Pro"/>
              </a:rPr>
              <a:t>V. cholera </a:t>
            </a:r>
            <a:r>
              <a:rPr lang="en-US" sz="2400" dirty="0" smtClean="0">
                <a:latin typeface="Adobe Garamond Pro"/>
                <a:cs typeface="Adobe Garamond Pro"/>
              </a:rPr>
              <a:t>never stretches upon </a:t>
            </a:r>
            <a:r>
              <a:rPr lang="en-US" sz="2400" dirty="0" err="1" smtClean="0">
                <a:latin typeface="Adobe Garamond Pro"/>
                <a:cs typeface="Adobe Garamond Pro"/>
              </a:rPr>
              <a:t>downshock</a:t>
            </a:r>
            <a:r>
              <a:rPr lang="en-US" sz="2400" dirty="0" smtClean="0">
                <a:latin typeface="Adobe Garamond Pro"/>
                <a:cs typeface="Adobe Garamond Pro"/>
              </a:rPr>
              <a:t>.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Garamond Pro"/>
                <a:cs typeface="Adobe Garamond Pro"/>
              </a:rPr>
              <a:t>Outline</a:t>
            </a:r>
            <a:endParaRPr lang="en-US" sz="2800" dirty="0">
              <a:latin typeface="Adobe Garamond Pro"/>
              <a:cs typeface="Adobe Garamond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15240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Background and motivation for measuring the growth-rate response to osmotic shock.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The case of </a:t>
            </a:r>
            <a:r>
              <a:rPr lang="en-US" i="1" dirty="0" smtClean="0">
                <a:latin typeface="Adobe Garamond Pro"/>
                <a:cs typeface="Adobe Garamond Pro"/>
              </a:rPr>
              <a:t>E. coli</a:t>
            </a:r>
            <a:r>
              <a:rPr lang="en-US" dirty="0" smtClean="0">
                <a:latin typeface="Adobe Garamond Pro"/>
                <a:cs typeface="Adobe Garamond Pro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dobe Garamond Pro"/>
                <a:cs typeface="Adobe Garamond Pro"/>
              </a:rPr>
              <a:t>Review of old data: </a:t>
            </a:r>
            <a:r>
              <a:rPr lang="en-US" dirty="0" err="1" smtClean="0">
                <a:latin typeface="Adobe Garamond Pro"/>
                <a:cs typeface="Adobe Garamond Pro"/>
              </a:rPr>
              <a:t>hyperosmotic</a:t>
            </a:r>
            <a:r>
              <a:rPr lang="en-US" dirty="0" smtClean="0">
                <a:latin typeface="Adobe Garamond Pro"/>
                <a:cs typeface="Adobe Garamond Pro"/>
              </a:rPr>
              <a:t> shocks.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dobe Garamond Pro"/>
                <a:cs typeface="Adobe Garamond Pro"/>
              </a:rPr>
              <a:t>New data: </a:t>
            </a:r>
            <a:r>
              <a:rPr lang="en-US" dirty="0" err="1" smtClean="0">
                <a:latin typeface="Adobe Garamond Pro"/>
                <a:cs typeface="Adobe Garamond Pro"/>
              </a:rPr>
              <a:t>Hypoosmotic</a:t>
            </a:r>
            <a:r>
              <a:rPr lang="en-US" dirty="0" smtClean="0">
                <a:latin typeface="Adobe Garamond Pro"/>
                <a:cs typeface="Adobe Garamond Pro"/>
              </a:rPr>
              <a:t> shocks and </a:t>
            </a:r>
            <a:r>
              <a:rPr lang="en-US" dirty="0" err="1" smtClean="0">
                <a:latin typeface="Adobe Garamond Pro"/>
                <a:cs typeface="Adobe Garamond Pro"/>
              </a:rPr>
              <a:t>MreB</a:t>
            </a:r>
            <a:r>
              <a:rPr lang="en-US" dirty="0" smtClean="0">
                <a:latin typeface="Adobe Garamond Pro"/>
                <a:cs typeface="Adobe Garamond Pro"/>
              </a:rPr>
              <a:t> motion during osmotic shocks.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Brief comparison to the experimental results from </a:t>
            </a:r>
            <a:r>
              <a:rPr lang="en-US" i="1" dirty="0" smtClean="0">
                <a:latin typeface="Adobe Garamond Pro"/>
                <a:cs typeface="Adobe Garamond Pro"/>
              </a:rPr>
              <a:t>B. </a:t>
            </a:r>
            <a:r>
              <a:rPr lang="en-US" i="1" dirty="0" err="1" smtClean="0">
                <a:latin typeface="Adobe Garamond Pro"/>
                <a:cs typeface="Adobe Garamond Pro"/>
              </a:rPr>
              <a:t>subtilis</a:t>
            </a:r>
            <a:r>
              <a:rPr lang="en-US" dirty="0" smtClean="0">
                <a:latin typeface="Adobe Garamond Pro"/>
                <a:cs typeface="Adobe Garamond Pro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Chalk talk: simple theory comparing the mechanics of Gram-negative and Gram-positive bacteria.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Preliminary results from </a:t>
            </a:r>
            <a:r>
              <a:rPr lang="en-US" i="1" dirty="0" smtClean="0">
                <a:latin typeface="Adobe Garamond Pro"/>
                <a:cs typeface="Adobe Garamond Pro"/>
              </a:rPr>
              <a:t>V. cholera</a:t>
            </a:r>
            <a:r>
              <a:rPr lang="en-US" dirty="0" smtClean="0">
                <a:latin typeface="Adobe Garamond Pro"/>
                <a:cs typeface="Adobe Garamond Pro"/>
              </a:rPr>
              <a:t> and </a:t>
            </a:r>
            <a:r>
              <a:rPr lang="en-US" i="1" dirty="0" smtClean="0">
                <a:latin typeface="Adobe Garamond Pro"/>
                <a:cs typeface="Adobe Garamond Pro"/>
              </a:rPr>
              <a:t>P. </a:t>
            </a:r>
            <a:r>
              <a:rPr lang="en-US" i="1" dirty="0" err="1" smtClean="0">
                <a:latin typeface="Adobe Garamond Pro"/>
                <a:cs typeface="Adobe Garamond Pro"/>
              </a:rPr>
              <a:t>aeruginosa</a:t>
            </a:r>
            <a:r>
              <a:rPr lang="en-US" dirty="0" smtClean="0">
                <a:latin typeface="Adobe Garamond Pro"/>
                <a:cs typeface="Adobe Garamond Pro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dobe Garamond Pro"/>
                <a:cs typeface="Adobe Garamond Pro"/>
              </a:rPr>
              <a:t>Mini-presentation by Alex Cobb.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olera wid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2207" y="1866900"/>
            <a:ext cx="4497993" cy="3429000"/>
          </a:xfrm>
          <a:prstGeom prst="rect">
            <a:avLst/>
          </a:prstGeom>
        </p:spPr>
      </p:pic>
      <p:pic>
        <p:nvPicPr>
          <p:cNvPr id="4" name="Picture 3" descr="chole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1866900"/>
            <a:ext cx="4563836" cy="3429000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>
          <a:xfrm>
            <a:off x="1752600" y="1752600"/>
            <a:ext cx="1828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The width reveals that osmotic pressure may be ratcheting down.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/>
                <a:cs typeface="Adobe Garamond Pro"/>
              </a:rPr>
              <a:t>B. </a:t>
            </a:r>
            <a:r>
              <a:rPr lang="en-US" sz="2400" i="1" dirty="0" err="1" smtClean="0">
                <a:latin typeface="Adobe Garamond Pro"/>
                <a:cs typeface="Adobe Garamond Pro"/>
              </a:rPr>
              <a:t>subtilis</a:t>
            </a:r>
            <a:r>
              <a:rPr lang="en-US" sz="2400" i="1" dirty="0" smtClean="0">
                <a:latin typeface="Adobe Garamond Pro"/>
                <a:cs typeface="Adobe Garamond Pro"/>
              </a:rPr>
              <a:t> </a:t>
            </a:r>
            <a:r>
              <a:rPr lang="en-US" sz="2400" dirty="0" smtClean="0">
                <a:latin typeface="Adobe Garamond Pro"/>
                <a:cs typeface="Adobe Garamond Pro"/>
              </a:rPr>
              <a:t>grows slower after </a:t>
            </a:r>
            <a:r>
              <a:rPr lang="en-US" sz="2400" dirty="0" err="1" smtClean="0">
                <a:latin typeface="Adobe Garamond Pro"/>
                <a:cs typeface="Adobe Garamond Pro"/>
              </a:rPr>
              <a:t>upshock</a:t>
            </a:r>
            <a:r>
              <a:rPr lang="en-US" sz="2400" dirty="0" smtClean="0">
                <a:latin typeface="Adobe Garamond Pro"/>
                <a:cs typeface="Adobe Garamond Pro"/>
              </a:rPr>
              <a:t> than it does at steady state.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owth rate vs osmolar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7787" y="1447800"/>
            <a:ext cx="538501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Consequences of wall </a:t>
            </a:r>
            <a:r>
              <a:rPr lang="en-US" sz="2400" dirty="0" smtClean="0">
                <a:latin typeface="Adobe Garamond Pro"/>
                <a:cs typeface="Adobe Garamond Pro"/>
              </a:rPr>
              <a:t>thickness for growth strategy.</a:t>
            </a:r>
            <a:endParaRPr lang="en-US" sz="2400" dirty="0" smtClean="0">
              <a:latin typeface="Adobe Garamond Pro"/>
              <a:cs typeface="Adobe Garamon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104988"/>
            <a:ext cx="3886200" cy="5600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m positive wall diagra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6800" y="2645568"/>
            <a:ext cx="4038600" cy="19772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018109" y="3847703"/>
            <a:ext cx="51061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ored grow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7833" y="1600200"/>
            <a:ext cx="2992167" cy="5024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924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i="1" dirty="0" smtClean="0">
                <a:latin typeface="Adobe Garamond Pro"/>
                <a:cs typeface="Adobe Garamond Pro"/>
              </a:rPr>
              <a:t>E. coli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924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i="1" dirty="0" smtClean="0">
                <a:latin typeface="Adobe Garamond Pro"/>
                <a:cs typeface="Adobe Garamond Pro"/>
              </a:rPr>
              <a:t>B. </a:t>
            </a:r>
            <a:r>
              <a:rPr lang="en-US" sz="2800" i="1" dirty="0" err="1" smtClean="0">
                <a:latin typeface="Adobe Garamond Pro"/>
                <a:cs typeface="Adobe Garamond Pro"/>
              </a:rPr>
              <a:t>subtilis</a:t>
            </a:r>
            <a:endParaRPr lang="en-US" sz="2800" i="1" dirty="0" smtClean="0"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36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1000"/>
            <a:ext cx="4091939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Thank you!</a:t>
            </a:r>
            <a:endParaRPr lang="en-US" sz="2400" dirty="0" smtClean="0">
              <a:latin typeface="Adobe Garamond Pro"/>
              <a:cs typeface="Adobe Garamond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69979"/>
            <a:ext cx="7772400" cy="5107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8252" y="641246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Garamond Pro"/>
                <a:cs typeface="Adobe Garamond Pro"/>
              </a:rPr>
              <a:t>B. </a:t>
            </a:r>
            <a:r>
              <a:rPr lang="en-US" i="1" dirty="0" err="1" smtClean="0">
                <a:latin typeface="Adobe Garamond Pro"/>
                <a:cs typeface="Adobe Garamond Pro"/>
              </a:rPr>
              <a:t>subtilis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241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Background: osmotic pressure and the cell wall.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04" y="1295400"/>
            <a:ext cx="3743847" cy="5029200"/>
          </a:xfrm>
          <a:prstGeom prst="rect">
            <a:avLst/>
          </a:prstGeom>
          <a:scene3d>
            <a:camera prst="perspectiveFront">
              <a:rot lat="0" lon="20699970" rev="0"/>
            </a:camera>
            <a:lightRig rig="threePt" dir="t"/>
          </a:scene3d>
          <a:sp3d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04" y="1295400"/>
            <a:ext cx="3828196" cy="5029200"/>
          </a:xfrm>
          <a:prstGeom prst="rect">
            <a:avLst/>
          </a:prstGeom>
          <a:scene3d>
            <a:camera prst="perspectiveFront">
              <a:rot lat="0" lon="899984" rev="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0" y="162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History of the idea that osmotic pressure drives cell growth</a:t>
            </a:r>
            <a:endParaRPr lang="en-US" sz="2800" dirty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" y="836612"/>
            <a:ext cx="8991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4876800" y="1752600"/>
            <a:ext cx="3810000" cy="28700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3958636" cy="2853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19400" y="4606342"/>
            <a:ext cx="159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Christian, 1955</a:t>
            </a:r>
            <a:endParaRPr lang="en-US" dirty="0"/>
          </a:p>
        </p:txBody>
      </p:sp>
      <p:pic>
        <p:nvPicPr>
          <p:cNvPr id="6" name="Picture 5" descr="growthr rate vs osmolar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94820" y="1828800"/>
            <a:ext cx="3463380" cy="2717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History: Growth rate and medium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osmolarity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are negatively correlated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33800" y="5562600"/>
          <a:ext cx="1752600" cy="323850"/>
        </p:xfrm>
        <a:graphic>
          <a:graphicData uri="http://schemas.openxmlformats.org/presentationml/2006/ole">
            <p:oleObj spid="_x0000_s40962" name="Equation" r:id="rId6" imgW="9652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52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History: Theories of pressure driven bacterial growth.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60593"/>
            <a:ext cx="2819518" cy="2304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22" y="1260593"/>
            <a:ext cx="2682356" cy="2304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036174"/>
            <a:ext cx="3429000" cy="23021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88573"/>
            <a:ext cx="3863476" cy="1905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810" y="1263020"/>
            <a:ext cx="2695789" cy="23021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798314" y="35168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Koch, 1980s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95600" y="6338330"/>
            <a:ext cx="122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Jiang, 2010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59424" y="3565154"/>
            <a:ext cx="171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dobe Garamond Pro"/>
                <a:cs typeface="Adobe Garamond Pro"/>
              </a:rPr>
              <a:t>Furchtgott</a:t>
            </a:r>
            <a:r>
              <a:rPr lang="en-US" dirty="0" smtClean="0">
                <a:latin typeface="Adobe Garamond Pro"/>
                <a:cs typeface="Adobe Garamond Pro"/>
              </a:rPr>
              <a:t>, 2011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1796" y="3565154"/>
            <a:ext cx="127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dobe Garamond Pro"/>
                <a:cs typeface="Adobe Garamond Pro"/>
              </a:rPr>
              <a:t>Misra</a:t>
            </a:r>
            <a:r>
              <a:rPr lang="en-US" dirty="0" smtClean="0">
                <a:latin typeface="Adobe Garamond Pro"/>
                <a:cs typeface="Adobe Garamond Pro"/>
              </a:rPr>
              <a:t>, 2013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521328" y="6096000"/>
            <a:ext cx="116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"/>
                <a:cs typeface="Adobe Garamond Pro"/>
              </a:rPr>
              <a:t>Amir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1676400"/>
            <a:ext cx="3581400" cy="3614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Do acute osmotic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downshocks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reduce elongation rate?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owthr rate vs osmolar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905000"/>
            <a:ext cx="417572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4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/>
                <a:latin typeface="Adobe Garamond Pro"/>
                <a:cs typeface="Adobe Garamond Pro"/>
              </a:rPr>
              <a:t>E. coli 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grows faster after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upshock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than it does at steady-state?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7400" y="1447800"/>
            <a:ext cx="5029200" cy="4849891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990600" y="1447800"/>
            <a:ext cx="1447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/>
          <p:cNvSpPr/>
          <p:nvPr/>
        </p:nvSpPr>
        <p:spPr>
          <a:xfrm>
            <a:off x="6362700" y="1600200"/>
            <a:ext cx="1447800" cy="685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1143000"/>
            <a:ext cx="5873750" cy="528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Adobe Garamond Pro"/>
                <a:cs typeface="Adobe Garamond Pro"/>
              </a:rPr>
              <a:t>Do acute osmotic </a:t>
            </a:r>
            <a:r>
              <a:rPr lang="en-US" sz="2400" dirty="0" err="1" smtClean="0">
                <a:effectLst/>
                <a:latin typeface="Adobe Garamond Pro"/>
                <a:cs typeface="Adobe Garamond Pro"/>
              </a:rPr>
              <a:t>downshocks</a:t>
            </a:r>
            <a:r>
              <a:rPr lang="en-US" sz="2400" dirty="0" smtClean="0">
                <a:effectLst/>
                <a:latin typeface="Adobe Garamond Pro"/>
                <a:cs typeface="Adobe Garamond Pro"/>
              </a:rPr>
              <a:t> reduce elongation rate?</a:t>
            </a:r>
            <a:endParaRPr lang="en-US" sz="2400" dirty="0">
              <a:effectLst/>
              <a:latin typeface="Adobe Garamond Pro"/>
              <a:cs typeface="Adobe Garamond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349</Words>
  <Application>Microsoft Macintosh PowerPoint</Application>
  <PresentationFormat>On-screen Show (4:3)</PresentationFormat>
  <Paragraphs>49</Paragraphs>
  <Slides>23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Stanford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Enrique Rojas</dc:creator>
  <cp:lastModifiedBy>Enrique Rojas</cp:lastModifiedBy>
  <cp:revision>41</cp:revision>
  <cp:lastPrinted>2012-11-20T20:12:48Z</cp:lastPrinted>
  <dcterms:created xsi:type="dcterms:W3CDTF">2013-04-05T04:34:20Z</dcterms:created>
  <dcterms:modified xsi:type="dcterms:W3CDTF">2013-04-05T18:54:17Z</dcterms:modified>
</cp:coreProperties>
</file>