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98" r:id="rId4"/>
    <p:sldId id="279" r:id="rId5"/>
    <p:sldId id="280" r:id="rId6"/>
    <p:sldId id="283" r:id="rId7"/>
    <p:sldId id="309" r:id="rId8"/>
    <p:sldId id="304" r:id="rId9"/>
    <p:sldId id="303" r:id="rId10"/>
    <p:sldId id="305" r:id="rId11"/>
    <p:sldId id="297" r:id="rId12"/>
    <p:sldId id="307" r:id="rId13"/>
    <p:sldId id="296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0724F"/>
    <a:srgbClr val="2990FF"/>
    <a:srgbClr val="4669FF"/>
    <a:srgbClr val="51D2FF"/>
    <a:srgbClr val="FFF8B5"/>
    <a:srgbClr val="B8BB62"/>
    <a:srgbClr val="FFF660"/>
    <a:srgbClr val="000082"/>
    <a:srgbClr val="000081"/>
    <a:srgbClr val="0000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510" autoAdjust="0"/>
    <p:restoredTop sz="95745" autoAdjust="0"/>
  </p:normalViewPr>
  <p:slideViewPr>
    <p:cSldViewPr snapToObjects="1">
      <p:cViewPr>
        <p:scale>
          <a:sx n="100" d="100"/>
          <a:sy n="100" d="100"/>
        </p:scale>
        <p:origin x="-92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76C02-4487-3443-B3BE-407903874586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D8B3-EA07-CE4F-BD44-616656593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45843-CE86-F44C-AE1C-F149DAA67D89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03FCE-3958-DA4B-9AB2-B1F9964B9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3FCE-3958-DA4B-9AB2-B1F9964B98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say out</a:t>
            </a:r>
            <a:r>
              <a:rPr lang="en-US" baseline="0" dirty="0" smtClean="0"/>
              <a:t> loud that this is for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coli.  also that you can modulate the period and amp.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3FCE-3958-DA4B-9AB2-B1F9964B986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say that this is true over a wide range of frequencies and amplitudes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3FCE-3958-DA4B-9AB2-B1F9964B98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them that this is then</a:t>
            </a:r>
            <a:r>
              <a:rPr lang="en-US" baseline="0" dirty="0" smtClean="0"/>
              <a:t> an oscillatory expt.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3FCE-3958-DA4B-9AB2-B1F9964B98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3FCE-3958-DA4B-9AB2-B1F9964B98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F08C-64D2-294F-8A43-84234598E06B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5FA4-79D4-7346-8C37-D10A661ED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df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4" Type="http://schemas.openxmlformats.org/officeDocument/2006/relationships/image" Target="../media/image54.png"/><Relationship Id="rId5" Type="http://schemas.openxmlformats.org/officeDocument/2006/relationships/image" Target="../media/image55.pdf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Rico/Rico/Bacteria%20Morphogenesis/Movies/bacillus.avi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video" Target="file://localhost/Users/Rico/Rico/Bacteria%20Morphogenesis/Movies/small%20cells%20pulsing%202.avi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df"/><Relationship Id="rId12" Type="http://schemas.openxmlformats.org/officeDocument/2006/relationships/image" Target="../media/image14.png"/><Relationship Id="rId13" Type="http://schemas.openxmlformats.org/officeDocument/2006/relationships/image" Target="../media/image15.pdf"/><Relationship Id="rId14" Type="http://schemas.openxmlformats.org/officeDocument/2006/relationships/image" Target="../media/image16.png"/><Relationship Id="rId15" Type="http://schemas.openxmlformats.org/officeDocument/2006/relationships/image" Target="../media/image17.pdf"/><Relationship Id="rId16" Type="http://schemas.openxmlformats.org/officeDocument/2006/relationships/image" Target="../media/image18.png"/><Relationship Id="rId17" Type="http://schemas.openxmlformats.org/officeDocument/2006/relationships/image" Target="../media/image19.pdf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video" Target="file://localhost/Users/Rico/Rico/Bacteria%20Morphogenesis/Movies/small%20cells%20pulsing%202.avi" TargetMode="Externa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7" Type="http://schemas.openxmlformats.org/officeDocument/2006/relationships/image" Target="../media/image11.pdf"/><Relationship Id="rId8" Type="http://schemas.openxmlformats.org/officeDocument/2006/relationships/image" Target="../media/image12.png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df"/><Relationship Id="rId12" Type="http://schemas.openxmlformats.org/officeDocument/2006/relationships/image" Target="../media/image31.png"/><Relationship Id="rId13" Type="http://schemas.openxmlformats.org/officeDocument/2006/relationships/image" Target="../media/image32.pdf"/><Relationship Id="rId14" Type="http://schemas.openxmlformats.org/officeDocument/2006/relationships/image" Target="../media/image33.pn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4.pdf"/><Relationship Id="rId6" Type="http://schemas.openxmlformats.org/officeDocument/2006/relationships/image" Target="../media/image25.png"/><Relationship Id="rId7" Type="http://schemas.openxmlformats.org/officeDocument/2006/relationships/image" Target="../media/image26.pdf"/><Relationship Id="rId8" Type="http://schemas.openxmlformats.org/officeDocument/2006/relationships/image" Target="../media/image27.png"/><Relationship Id="rId9" Type="http://schemas.openxmlformats.org/officeDocument/2006/relationships/image" Target="../media/image28.pdf"/><Relationship Id="rId10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1" Type="http://schemas.openxmlformats.org/officeDocument/2006/relationships/video" Target="file://localhost/Users/Rico/Rico/Talks/Biochem%20Retreat%202012/bacillus.avi" TargetMode="Externa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luorescent cell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22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The Response of Bacterial Growth to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Osmotic Shock</a:t>
            </a:r>
            <a:endParaRPr lang="en-US" sz="2800" dirty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48200"/>
            <a:ext cx="792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Rico Rojas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Adobe Garamond Pro"/>
                <a:cs typeface="Adobe Garamond Pro"/>
              </a:rPr>
              <a:t>Theriot</a:t>
            </a:r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 and Huang </a:t>
            </a:r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Labs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Adobe Garamond Pro"/>
                <a:cs typeface="Adobe Garamond Pro"/>
              </a:rPr>
              <a:t>Simbios</a:t>
            </a:r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 Center for Biomedical Computation</a:t>
            </a:r>
            <a:endParaRPr lang="en-US" sz="2400" dirty="0">
              <a:solidFill>
                <a:srgbClr val="FFFFFF"/>
              </a:solidFill>
              <a:latin typeface="Adobe Garamond Pro"/>
              <a:cs typeface="Adobe Garamon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15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Adobe Garamond Pro"/>
                <a:cs typeface="Adobe Garamond Pro"/>
              </a:rPr>
              <a:t>Biochemistry Retreat, 2012</a:t>
            </a:r>
            <a:endParaRPr lang="en-US" sz="2400" dirty="0">
              <a:solidFill>
                <a:srgbClr val="FFFFFF"/>
              </a:solidFill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The existence of ringing predicts that we should be able to drive resonance.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illus leng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1655563"/>
            <a:ext cx="8839200" cy="367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Garamond Pro"/>
                <a:cs typeface="Adobe Garamond Pro"/>
              </a:rPr>
              <a:t>Potential Feedback Mechanisms</a:t>
            </a:r>
            <a:endParaRPr lang="en-US" sz="2800" dirty="0">
              <a:latin typeface="Adobe Garamond Pro"/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733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dobe Garamond Pro"/>
                <a:cs typeface="Adobe Garamond Pro"/>
              </a:rPr>
              <a:t>Pressure Model: osmotic shock triggers nonlinear feedback in </a:t>
            </a:r>
            <a:r>
              <a:rPr lang="en-US" sz="2000" i="1" dirty="0" err="1" smtClean="0">
                <a:latin typeface="Adobe Garamond Pro"/>
                <a:cs typeface="Adobe Garamond Pro"/>
              </a:rPr>
              <a:t>osmoregulation</a:t>
            </a:r>
            <a:r>
              <a:rPr lang="en-US" sz="2000" i="1" dirty="0" smtClean="0">
                <a:latin typeface="Adobe Garamond Pro"/>
                <a:cs typeface="Adobe Garamond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295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dobe Garamond Pro"/>
                <a:cs typeface="Adobe Garamond Pro"/>
              </a:rPr>
              <a:t>Synthesis Model: osmotic shock results in an imbalance of wall </a:t>
            </a:r>
            <a:r>
              <a:rPr lang="en-US" sz="2000" i="1" dirty="0" smtClean="0">
                <a:latin typeface="Adobe Garamond Pro"/>
                <a:cs typeface="Adobe Garamond Pro"/>
              </a:rPr>
              <a:t>precursors.</a:t>
            </a:r>
            <a:endParaRPr lang="en-US" sz="2000" i="1" dirty="0" smtClean="0">
              <a:latin typeface="Adobe Garamond Pro"/>
              <a:cs typeface="Adobe Garamond Pro"/>
            </a:endParaRPr>
          </a:p>
        </p:txBody>
      </p:sp>
      <p:pic>
        <p:nvPicPr>
          <p:cNvPr id="12" name="Picture 11" descr="osmoregulati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133600"/>
            <a:ext cx="3810000" cy="39116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ynthesis pathway 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38600" y="2514600"/>
            <a:ext cx="4965700" cy="2932833"/>
          </a:xfrm>
          <a:prstGeom prst="rect">
            <a:avLst/>
          </a:prstGeom>
        </p:spPr>
      </p:pic>
      <p:pic>
        <p:nvPicPr>
          <p:cNvPr id="17" name="Picture 16" descr="osmoregulation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" y="2133600"/>
            <a:ext cx="3810000" cy="3911600"/>
          </a:xfrm>
          <a:prstGeom prst="rect">
            <a:avLst/>
          </a:prstGeom>
        </p:spPr>
      </p:pic>
      <p:pic>
        <p:nvPicPr>
          <p:cNvPr id="18" name="Picture 17" descr="synthesis pathway 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38600" y="2514600"/>
            <a:ext cx="4965698" cy="293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Ringing depends on the availability of wall precursors.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doliniu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7424" y="1796437"/>
            <a:ext cx="8707976" cy="3689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0600" y="1796437"/>
            <a:ext cx="4267200" cy="3689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ynthesis pathway 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0" y="2028854"/>
            <a:ext cx="4495800" cy="3762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63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Conclusions/Working Models: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018109" y="3847703"/>
            <a:ext cx="51061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tored growth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14401" y="2050836"/>
            <a:ext cx="2590800" cy="43507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997803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Adobe Garamond Pro"/>
                <a:cs typeface="Adobe Garamond Pro"/>
              </a:rPr>
              <a:t>E. coli</a:t>
            </a:r>
            <a:r>
              <a:rPr lang="en-US" sz="2200" dirty="0" smtClean="0">
                <a:latin typeface="Adobe Garamond Pro"/>
                <a:cs typeface="Adobe Garamond Pro"/>
              </a:rPr>
              <a:t>: Synthesis is rate limiting, but osmotic pressure is </a:t>
            </a:r>
            <a:r>
              <a:rPr lang="en-US" sz="2200" dirty="0" smtClean="0">
                <a:latin typeface="Adobe Garamond Pro"/>
                <a:cs typeface="Adobe Garamond Pro"/>
              </a:rPr>
              <a:t>required for growth.</a:t>
            </a:r>
            <a:endParaRPr lang="en-US" sz="2200" dirty="0" smtClean="0">
              <a:latin typeface="Adobe Garamond Pro"/>
              <a:cs typeface="Adobe Garamond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9831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Adobe Garamond Pro"/>
                <a:cs typeface="Adobe Garamond Pro"/>
              </a:rPr>
              <a:t>B. </a:t>
            </a:r>
            <a:r>
              <a:rPr lang="en-US" sz="2200" i="1" dirty="0" err="1" smtClean="0">
                <a:latin typeface="Adobe Garamond Pro"/>
                <a:cs typeface="Adobe Garamond Pro"/>
              </a:rPr>
              <a:t>subtilis</a:t>
            </a:r>
            <a:r>
              <a:rPr lang="en-US" sz="2200" dirty="0" smtClean="0">
                <a:latin typeface="Adobe Garamond Pro"/>
                <a:cs typeface="Adobe Garamond Pro"/>
              </a:rPr>
              <a:t>: Osmotic shock results in an imbalance of cell wall precursors.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.N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2511"/>
            <a:ext cx="10344365" cy="687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01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Garamond Pro"/>
                <a:cs typeface="Adobe Garamond Pro"/>
              </a:rPr>
              <a:t>Thank You!</a:t>
            </a:r>
            <a:endParaRPr lang="en-US" sz="2800" dirty="0" smtClean="0">
              <a:solidFill>
                <a:schemeClr val="bg1"/>
              </a:solidFill>
              <a:latin typeface="Adobe Garamond Pro"/>
              <a:cs typeface="Adobe Garamond Pro"/>
            </a:endParaRPr>
          </a:p>
        </p:txBody>
      </p:sp>
      <p:pic>
        <p:nvPicPr>
          <p:cNvPr id="5" name="Picture 4" descr="logo_simbi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-76200"/>
            <a:ext cx="3175000" cy="1270000"/>
          </a:xfrm>
          <a:prstGeom prst="rect">
            <a:avLst/>
          </a:prstGeom>
        </p:spPr>
      </p:pic>
      <p:pic>
        <p:nvPicPr>
          <p:cNvPr id="6" name="Picture 5" descr="shapeimage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76200"/>
            <a:ext cx="1676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illus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0663" y="0"/>
            <a:ext cx="932532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425005"/>
            <a:ext cx="8458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dobe Garamond Pro"/>
                <a:cs typeface="Adobe Garamond Pro"/>
              </a:rPr>
              <a:t>How do bacterial cells grow: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What are the mechanical forces that drive growth?</a:t>
            </a:r>
          </a:p>
          <a:p>
            <a:pPr marL="514350" indent="-514350">
              <a:buAutoNum type="arabicParenR"/>
            </a:pPr>
            <a:endParaRPr lang="en-US" sz="2800" dirty="0" smtClean="0">
              <a:latin typeface="Adobe Garamond Pro"/>
              <a:cs typeface="Adobe Garamond Pro"/>
            </a:endParaRPr>
          </a:p>
          <a:p>
            <a:pPr marL="514350" indent="-514350">
              <a:buAutoNum type="arabicParenR"/>
            </a:pPr>
            <a:endParaRPr lang="en-US" sz="2800" dirty="0" smtClean="0">
              <a:latin typeface="Adobe Garamond Pro"/>
              <a:cs typeface="Adobe Garamond Pro"/>
            </a:endParaRPr>
          </a:p>
          <a:p>
            <a:endParaRPr lang="en-US" sz="2800" dirty="0" smtClean="0">
              <a:latin typeface="Adobe Garamond Pro"/>
              <a:cs typeface="Adobe Garamon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25005"/>
            <a:ext cx="8458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dobe Garamond Pro"/>
                <a:cs typeface="Adobe Garamond Pro"/>
              </a:rPr>
              <a:t>How do bacterial cells grow: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What are the mechanical forces that drive growth?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How are these forces controlled at the chemical level?</a:t>
            </a:r>
          </a:p>
          <a:p>
            <a:pPr marL="514350" indent="-514350">
              <a:buAutoNum type="arabicParenR"/>
            </a:pPr>
            <a:endParaRPr lang="en-US" sz="2800" dirty="0" smtClean="0">
              <a:latin typeface="Adobe Garamond Pro"/>
              <a:cs typeface="Adobe Garamond Pro"/>
            </a:endParaRPr>
          </a:p>
          <a:p>
            <a:endParaRPr lang="en-US" sz="2800" dirty="0" smtClean="0">
              <a:latin typeface="Adobe Garamond Pro"/>
              <a:cs typeface="Adobe Garamon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425005"/>
            <a:ext cx="84582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dobe Garamond Pro"/>
                <a:cs typeface="Adobe Garamond Pro"/>
              </a:rPr>
              <a:t>How do bacterial cells grow: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What are the mechanical forces that drive growth?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How are these forces controlled at the chemical level?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latin typeface="Adobe Garamond Pro"/>
                <a:cs typeface="Adobe Garamond Pro"/>
              </a:rPr>
              <a:t>Can we use mechanical perturbations to probe this chemistry?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Bacteria cells are enclosed by a cell wall, a cross-linked polymer network.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peptidoglycan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799" y="1118016"/>
            <a:ext cx="8535035" cy="558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The cell wall bears considerable load due to high internal osmotic pressure.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68462" y="4876800"/>
          <a:ext cx="1912938" cy="323850"/>
        </p:xfrm>
        <a:graphic>
          <a:graphicData uri="http://schemas.openxmlformats.org/presentationml/2006/ole">
            <p:oleObj spid="_x0000_s43010" name="Equation" r:id="rId4" imgW="1054100" imgH="1778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19200" y="1273314"/>
            <a:ext cx="2852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Gram negatives: P</a:t>
            </a:r>
            <a:r>
              <a:rPr lang="en-US" sz="2000" dirty="0" smtClean="0">
                <a:latin typeface="Adobe Garamond Pro"/>
                <a:cs typeface="Adobe Garamond Pro"/>
                <a:sym typeface="Symbol"/>
              </a:rPr>
              <a:t></a:t>
            </a:r>
            <a:r>
              <a:rPr lang="en-US" sz="20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atm</a:t>
            </a:r>
            <a:endParaRPr lang="en-US" sz="2000" dirty="0" smtClean="0">
              <a:solidFill>
                <a:srgbClr val="000000"/>
              </a:solidFill>
              <a:latin typeface="Adobe Garamond Pro"/>
              <a:cs typeface="Adobe Garamond Pro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Gram positives:  P</a:t>
            </a:r>
            <a:r>
              <a:rPr lang="en-US" sz="2000" dirty="0" smtClean="0">
                <a:latin typeface="Adobe Garamond Pro"/>
                <a:cs typeface="Adobe Garamond Pro"/>
                <a:sym typeface="Symbol"/>
              </a:rPr>
              <a:t></a:t>
            </a:r>
            <a:r>
              <a:rPr lang="en-US" sz="20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10 </a:t>
            </a:r>
            <a:r>
              <a:rPr lang="en-US" sz="2000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atm</a:t>
            </a:r>
            <a:endParaRPr lang="en-US" sz="2000" dirty="0" smtClean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pic>
        <p:nvPicPr>
          <p:cNvPr id="14" name="Picture 13" descr="bacteriu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" y="1981200"/>
            <a:ext cx="4310743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0" y="5791200"/>
            <a:ext cx="76962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dobe Garamond Pro"/>
                <a:cs typeface="Adobe Garamond Pro"/>
              </a:rPr>
              <a:t>Does cell wall expansion, and therefore cell growth, depend on osmotic pressure?</a:t>
            </a:r>
            <a:endParaRPr lang="en-US" sz="2400" dirty="0">
              <a:latin typeface="Adobe Garamond Pro"/>
              <a:cs typeface="Adobe Garamond Pro"/>
            </a:endParaRPr>
          </a:p>
        </p:txBody>
      </p:sp>
      <p:pic>
        <p:nvPicPr>
          <p:cNvPr id="25" name="small cells pulsing 2.avi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651500" y="1143000"/>
            <a:ext cx="2730500" cy="41910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66921" y="5257800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E</a:t>
            </a:r>
            <a:r>
              <a:rPr lang="en-US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coli, </a:t>
            </a:r>
            <a:r>
              <a:rPr lang="en-US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wall stained with WGA</a:t>
            </a:r>
            <a:endParaRPr lang="en-US" dirty="0" smtClean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c v tim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41326" y="23684658"/>
            <a:ext cx="11652551" cy="2813356"/>
          </a:xfrm>
          <a:prstGeom prst="rect">
            <a:avLst/>
          </a:prstGeom>
        </p:spPr>
      </p:pic>
      <p:pic>
        <p:nvPicPr>
          <p:cNvPr id="10" name="Picture 9" descr="bacteriu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316266" y="1066800"/>
            <a:ext cx="2522934" cy="990600"/>
          </a:xfrm>
          <a:prstGeom prst="rect">
            <a:avLst/>
          </a:prstGeom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621066" y="2190750"/>
          <a:ext cx="1684339" cy="285149"/>
        </p:xfrm>
        <a:graphic>
          <a:graphicData uri="http://schemas.openxmlformats.org/presentationml/2006/ole">
            <p:oleObj spid="_x0000_s45058" name="Equation" r:id="rId9" imgW="1054100" imgH="177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7620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Measuring the response of </a:t>
            </a:r>
            <a:r>
              <a:rPr lang="en-US" sz="2400" i="1" dirty="0" smtClean="0">
                <a:latin typeface="Adobe Garamond Pro"/>
                <a:cs typeface="Adobe Garamond Pro"/>
              </a:rPr>
              <a:t>E. coli </a:t>
            </a:r>
            <a:r>
              <a:rPr lang="en-US" sz="2400" dirty="0" smtClean="0">
                <a:latin typeface="Adobe Garamond Pro"/>
                <a:cs typeface="Adobe Garamond Pro"/>
              </a:rPr>
              <a:t>to oscillatory osmotic shock</a:t>
            </a:r>
          </a:p>
        </p:txBody>
      </p:sp>
      <p:pic>
        <p:nvPicPr>
          <p:cNvPr id="15" name="small cells pulsing 2.avi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629401" y="2704499"/>
            <a:ext cx="1752599" cy="2553301"/>
          </a:xfrm>
          <a:prstGeom prst="rect">
            <a:avLst/>
          </a:prstGeom>
        </p:spPr>
      </p:pic>
      <p:pic>
        <p:nvPicPr>
          <p:cNvPr id="12" name="Picture 11" descr="length v time 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1000" y="915988"/>
            <a:ext cx="5306988" cy="5942012"/>
          </a:xfrm>
          <a:prstGeom prst="rect">
            <a:avLst/>
          </a:prstGeom>
        </p:spPr>
      </p:pic>
      <p:pic>
        <p:nvPicPr>
          <p:cNvPr id="19" name="Picture 18" descr="length v time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81000" y="915988"/>
            <a:ext cx="5306988" cy="5942012"/>
          </a:xfrm>
          <a:prstGeom prst="rect">
            <a:avLst/>
          </a:prstGeom>
        </p:spPr>
      </p:pic>
      <p:pic>
        <p:nvPicPr>
          <p:cNvPr id="20" name="Picture 19" descr="length v time 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381000" y="915988"/>
            <a:ext cx="5306988" cy="5942012"/>
          </a:xfrm>
          <a:prstGeom prst="rect">
            <a:avLst/>
          </a:prstGeom>
        </p:spPr>
      </p:pic>
      <p:pic>
        <p:nvPicPr>
          <p:cNvPr id="21" name="Picture 20" descr="length v time ma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81000" y="915988"/>
            <a:ext cx="5306988" cy="59420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00800" y="5562600"/>
            <a:ext cx="2247377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rowth rate v time 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pic>
        <p:nvPicPr>
          <p:cNvPr id="34" name="Picture 33" descr="growth rate v time 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pic>
        <p:nvPicPr>
          <p:cNvPr id="37" name="Picture 36" descr="growth rate v time 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pic>
        <p:nvPicPr>
          <p:cNvPr id="38" name="Picture 37" descr="growth rate v time 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pic>
        <p:nvPicPr>
          <p:cNvPr id="41" name="Picture 40" descr="growth rate v time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pic>
        <p:nvPicPr>
          <p:cNvPr id="43" name="Picture 42" descr="growth rate v time 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1041272"/>
            <a:ext cx="9144000" cy="543572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Dissecting this data </a:t>
            </a:r>
            <a:r>
              <a:rPr lang="en-US" sz="2400" dirty="0" smtClean="0">
                <a:latin typeface="Adobe Garamond Pro"/>
                <a:cs typeface="Adobe Garamond Pro"/>
              </a:rPr>
              <a:t>reveals </a:t>
            </a:r>
            <a:r>
              <a:rPr lang="en-US" sz="2400" dirty="0" smtClean="0">
                <a:latin typeface="Adobe Garamond Pro"/>
                <a:cs typeface="Adobe Garamond Pro"/>
              </a:rPr>
              <a:t>a</a:t>
            </a:r>
            <a:r>
              <a:rPr lang="en-US" sz="2400" dirty="0" smtClean="0">
                <a:latin typeface="Adobe Garamond Pro"/>
                <a:cs typeface="Adobe Garamond Pro"/>
              </a:rPr>
              <a:t> </a:t>
            </a:r>
            <a:r>
              <a:rPr lang="en-US" sz="2400" dirty="0" smtClean="0">
                <a:latin typeface="Adobe Garamond Pro"/>
                <a:cs typeface="Adobe Garamond Pro"/>
              </a:rPr>
              <a:t>simple mechanism of wall synthesis.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800" y="2667000"/>
            <a:ext cx="1371600" cy="4185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638800" y="4191000"/>
            <a:ext cx="33528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3962400"/>
            <a:ext cx="762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4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aramond Pro"/>
                <a:cs typeface="Adobe Garamond Pro"/>
              </a:rPr>
              <a:t>Model: in </a:t>
            </a:r>
            <a:r>
              <a:rPr lang="en-US" sz="2400" i="1" dirty="0" smtClean="0">
                <a:latin typeface="Adobe Garamond Pro"/>
                <a:cs typeface="Adobe Garamond Pro"/>
              </a:rPr>
              <a:t>E. coli </a:t>
            </a:r>
            <a:r>
              <a:rPr lang="en-US" sz="2400" dirty="0" smtClean="0">
                <a:latin typeface="Adobe Garamond Pro"/>
                <a:cs typeface="Adobe Garamond Pro"/>
              </a:rPr>
              <a:t>synthesis is rate limiting, but osmotic pressure is required.</a:t>
            </a:r>
          </a:p>
        </p:txBody>
      </p:sp>
      <p:pic>
        <p:nvPicPr>
          <p:cNvPr id="6" name="Picture 5" descr="stored grow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9150" y="1104988"/>
            <a:ext cx="7486650" cy="5600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104988"/>
            <a:ext cx="3886200" cy="5600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135"/>
            <a:ext cx="91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Bacillus </a:t>
            </a:r>
            <a:r>
              <a:rPr lang="en-US" sz="2400" i="1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subtilis</a:t>
            </a:r>
            <a:r>
              <a:rPr lang="en-US" sz="24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 exhibits a more drastic response to osmotic shock.</a:t>
            </a:r>
            <a:endParaRPr lang="en-US" sz="2400" i="1" dirty="0" smtClean="0">
              <a:solidFill>
                <a:srgbClr val="000000"/>
              </a:solidFill>
              <a:latin typeface="Adobe Garamond Pro"/>
              <a:cs typeface="Adobe Garamond Pr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acillus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92603" y="1447800"/>
            <a:ext cx="1422797" cy="4572000"/>
          </a:xfrm>
          <a:prstGeom prst="rect">
            <a:avLst/>
          </a:prstGeom>
        </p:spPr>
      </p:pic>
      <p:pic>
        <p:nvPicPr>
          <p:cNvPr id="6" name="Picture 5" descr="multiple ring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642" y="1461826"/>
            <a:ext cx="7203362" cy="486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135"/>
            <a:ext cx="912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The growth rate of </a:t>
            </a:r>
            <a:r>
              <a:rPr lang="en-US" sz="2400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B. </a:t>
            </a:r>
            <a:r>
              <a:rPr lang="en-US" sz="2400" i="1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subtilis</a:t>
            </a:r>
            <a:r>
              <a:rPr lang="en-US" sz="2400" i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rings in response to </a:t>
            </a:r>
            <a:r>
              <a:rPr lang="en-US" sz="2400" dirty="0" err="1" smtClean="0">
                <a:solidFill>
                  <a:srgbClr val="000000"/>
                </a:solidFill>
                <a:latin typeface="Adobe Garamond Pro"/>
                <a:cs typeface="Adobe Garamond Pro"/>
              </a:rPr>
              <a:t>downshock</a:t>
            </a:r>
            <a:r>
              <a:rPr lang="en-US" sz="2400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914400"/>
            <a:ext cx="8991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cillus downsho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1150808"/>
            <a:ext cx="6737350" cy="530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51504</TotalTime>
  <Words>369</Words>
  <Application>Microsoft Macintosh PowerPoint</Application>
  <PresentationFormat>On-screen Show (4:3)</PresentationFormat>
  <Paragraphs>44</Paragraphs>
  <Slides>14</Slides>
  <Notes>5</Notes>
  <HiddenSlides>0</HiddenSlides>
  <MMClips>4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Stanford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Enrique Rojas</dc:creator>
  <cp:lastModifiedBy>Enrique Rojas</cp:lastModifiedBy>
  <cp:revision>310</cp:revision>
  <cp:lastPrinted>2012-10-08T16:31:17Z</cp:lastPrinted>
  <dcterms:created xsi:type="dcterms:W3CDTF">2012-10-07T19:26:22Z</dcterms:created>
  <dcterms:modified xsi:type="dcterms:W3CDTF">2012-10-09T01:24:53Z</dcterms:modified>
</cp:coreProperties>
</file>